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0" r:id="rId8"/>
    <p:sldId id="268" r:id="rId9"/>
    <p:sldId id="264" r:id="rId10"/>
    <p:sldId id="265" r:id="rId11"/>
    <p:sldId id="270" r:id="rId12"/>
    <p:sldId id="266" r:id="rId13"/>
    <p:sldId id="267" r:id="rId14"/>
    <p:sldId id="269" r:id="rId15"/>
    <p:sldId id="26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0"/>
  </p:normalViewPr>
  <p:slideViewPr>
    <p:cSldViewPr snapToGrid="0">
      <p:cViewPr varScale="1">
        <p:scale>
          <a:sx n="98" d="100"/>
          <a:sy n="98" d="100"/>
        </p:scale>
        <p:origin x="38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3E6CE1A-6FE3-4A17-96AD-879EA942FBEB}"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20987950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6CE1A-6FE3-4A17-96AD-879EA942FBEB}"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28497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6CE1A-6FE3-4A17-96AD-879EA942FBEB}"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268808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E6CE1A-6FE3-4A17-96AD-879EA942FBEB}"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245865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3E6CE1A-6FE3-4A17-96AD-879EA942FBEB}"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34976884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3E6CE1A-6FE3-4A17-96AD-879EA942FBEB}" type="datetimeFigureOut">
              <a:rPr lang="en-US" smtClean="0"/>
              <a:t>3/13/2024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1677105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3E6CE1A-6FE3-4A17-96AD-879EA942FBEB}"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889C3-0BDA-45FF-B569-480B3700313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44698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E6CE1A-6FE3-4A17-96AD-879EA942FBEB}"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51250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6CE1A-6FE3-4A17-96AD-879EA942FBEB}" type="datetimeFigureOut">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62124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3E6CE1A-6FE3-4A17-96AD-879EA942FBEB}" type="datetimeFigureOut">
              <a:rPr lang="en-US" smtClean="0"/>
              <a:t>3/13/2024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195928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3E6CE1A-6FE3-4A17-96AD-879EA942FBEB}" type="datetimeFigureOut">
              <a:rPr lang="en-US" smtClean="0"/>
              <a:t>3/13/2024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D1889C3-0BDA-45FF-B569-480B3700313A}" type="slidenum">
              <a:rPr lang="en-US" smtClean="0"/>
              <a:t>‹#›</a:t>
            </a:fld>
            <a:endParaRPr lang="en-US"/>
          </a:p>
        </p:txBody>
      </p:sp>
    </p:spTree>
    <p:extLst>
      <p:ext uri="{BB962C8B-B14F-4D97-AF65-F5344CB8AC3E}">
        <p14:creationId xmlns:p14="http://schemas.microsoft.com/office/powerpoint/2010/main" val="40180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3E6CE1A-6FE3-4A17-96AD-879EA942FBEB}" type="datetimeFigureOut">
              <a:rPr lang="en-US" smtClean="0"/>
              <a:t>3/13/2024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D1889C3-0BDA-45FF-B569-480B3700313A}" type="slidenum">
              <a:rPr lang="en-US" smtClean="0"/>
              <a:t>‹#›</a:t>
            </a:fld>
            <a:endParaRPr lang="en-US"/>
          </a:p>
        </p:txBody>
      </p:sp>
    </p:spTree>
    <p:extLst>
      <p:ext uri="{BB962C8B-B14F-4D97-AF65-F5344CB8AC3E}">
        <p14:creationId xmlns:p14="http://schemas.microsoft.com/office/powerpoint/2010/main" val="277951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niversity_Scholars@baylor.edu" TargetMode="External"/><Relationship Id="rId2" Type="http://schemas.openxmlformats.org/officeDocument/2006/relationships/hyperlink" Target="mailto:thesis@baylor.edu"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rogram.honors.baylor.edu/current-students/thesis/thesis-form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19A9-FB7D-4BC1-95A3-FC749B853D50}"/>
              </a:ext>
            </a:extLst>
          </p:cNvPr>
          <p:cNvSpPr>
            <a:spLocks noGrp="1"/>
          </p:cNvSpPr>
          <p:nvPr>
            <p:ph type="ctrTitle"/>
          </p:nvPr>
        </p:nvSpPr>
        <p:spPr>
          <a:xfrm>
            <a:off x="5458969" y="1778466"/>
            <a:ext cx="5928358" cy="2265028"/>
          </a:xfrm>
        </p:spPr>
        <p:txBody>
          <a:bodyPr>
            <a:normAutofit/>
          </a:bodyPr>
          <a:lstStyle/>
          <a:p>
            <a:r>
              <a:rPr lang="en-US" sz="2900" dirty="0">
                <a:latin typeface="Times New Roman" panose="02020603050405020304" pitchFamily="18" charset="0"/>
                <a:cs typeface="Times New Roman" panose="02020603050405020304" pitchFamily="18" charset="0"/>
              </a:rPr>
              <a:t>Honors Program</a:t>
            </a:r>
            <a:br>
              <a:rPr lang="en-US" sz="2900" dirty="0">
                <a:latin typeface="Times New Roman" panose="02020603050405020304" pitchFamily="18" charset="0"/>
                <a:cs typeface="Times New Roman" panose="02020603050405020304" pitchFamily="18" charset="0"/>
              </a:rPr>
            </a:br>
            <a:r>
              <a:rPr lang="en-US" sz="2900" dirty="0">
                <a:latin typeface="Times New Roman" panose="02020603050405020304" pitchFamily="18" charset="0"/>
                <a:cs typeface="Times New Roman" panose="02020603050405020304" pitchFamily="18" charset="0"/>
              </a:rPr>
              <a:t>Thesis Formatting Workshop</a:t>
            </a:r>
            <a:br>
              <a:rPr lang="en-US" sz="29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March 14, 2024</a:t>
            </a:r>
            <a:endParaRPr lang="en-US" sz="29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651F5BA-CC1B-46B4-9D62-1182F9C1C82E}"/>
              </a:ext>
            </a:extLst>
          </p:cNvPr>
          <p:cNvSpPr>
            <a:spLocks noGrp="1"/>
          </p:cNvSpPr>
          <p:nvPr>
            <p:ph type="subTitle" idx="1"/>
          </p:nvPr>
        </p:nvSpPr>
        <p:spPr>
          <a:xfrm>
            <a:off x="5458969" y="4352543"/>
            <a:ext cx="6000392" cy="1754641"/>
          </a:xfrm>
        </p:spPr>
        <p:txBody>
          <a:bodyPr>
            <a:normAutofit lnSpcReduction="10000"/>
          </a:bodyPr>
          <a:lstStyle/>
          <a:p>
            <a:pPr>
              <a:lnSpc>
                <a:spcPct val="90000"/>
              </a:lnSpc>
            </a:pPr>
            <a:r>
              <a:rPr lang="en-US" dirty="0">
                <a:solidFill>
                  <a:schemeClr val="bg1"/>
                </a:solidFill>
                <a:latin typeface="Times New Roman" panose="02020603050405020304" pitchFamily="18" charset="0"/>
                <a:cs typeface="Times New Roman" panose="02020603050405020304" pitchFamily="18" charset="0"/>
              </a:rPr>
              <a:t>If you are defending this spring: </a:t>
            </a:r>
          </a:p>
          <a:p>
            <a:pPr>
              <a:lnSpc>
                <a:spcPct val="90000"/>
              </a:lnSpc>
            </a:pPr>
            <a:r>
              <a:rPr lang="en-US" dirty="0">
                <a:solidFill>
                  <a:schemeClr val="bg1"/>
                </a:solidFill>
                <a:latin typeface="Times New Roman" panose="02020603050405020304" pitchFamily="18" charset="0"/>
                <a:cs typeface="Times New Roman" panose="02020603050405020304" pitchFamily="18" charset="0"/>
              </a:rPr>
              <a:t>The full, formatted draft of your thesis is due to </a:t>
            </a:r>
            <a:r>
              <a:rPr lang="en-US" b="1" dirty="0">
                <a:solidFill>
                  <a:schemeClr val="bg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thesis@baylor.edu</a:t>
            </a:r>
            <a:r>
              <a:rPr lang="en-US" b="1"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for our formatting review by </a:t>
            </a:r>
          </a:p>
          <a:p>
            <a:pPr>
              <a:lnSpc>
                <a:spcPct val="90000"/>
              </a:lnSpc>
            </a:pPr>
            <a:r>
              <a:rPr lang="en-US" b="1" u="sng" dirty="0">
                <a:solidFill>
                  <a:schemeClr val="bg1"/>
                </a:solidFill>
                <a:highlight>
                  <a:srgbClr val="00FF00"/>
                </a:highlight>
                <a:latin typeface="Times New Roman" panose="02020603050405020304" pitchFamily="18" charset="0"/>
                <a:cs typeface="Times New Roman" panose="02020603050405020304" pitchFamily="18" charset="0"/>
              </a:rPr>
              <a:t>Thursday, April 18</a:t>
            </a:r>
            <a:r>
              <a:rPr lang="en-US" b="1" u="sng" baseline="30000" dirty="0">
                <a:solidFill>
                  <a:schemeClr val="bg1"/>
                </a:solidFill>
                <a:highlight>
                  <a:srgbClr val="00FF00"/>
                </a:highlight>
                <a:latin typeface="Times New Roman" panose="02020603050405020304" pitchFamily="18" charset="0"/>
                <a:cs typeface="Times New Roman" panose="02020603050405020304" pitchFamily="18" charset="0"/>
              </a:rPr>
              <a:t>th</a:t>
            </a:r>
            <a:r>
              <a:rPr lang="en-US" b="1" u="sng" dirty="0">
                <a:solidFill>
                  <a:schemeClr val="bg1"/>
                </a:solidFill>
                <a:highlight>
                  <a:srgbClr val="00FF00"/>
                </a:highlight>
                <a:latin typeface="Times New Roman" panose="02020603050405020304" pitchFamily="18" charset="0"/>
                <a:cs typeface="Times New Roman" panose="02020603050405020304" pitchFamily="18" charset="0"/>
              </a:rPr>
              <a:t> (during Honors Week). </a:t>
            </a:r>
          </a:p>
          <a:p>
            <a:pPr>
              <a:lnSpc>
                <a:spcPct val="90000"/>
              </a:lnSpc>
            </a:pPr>
            <a:r>
              <a:rPr lang="en-US" sz="1500" dirty="0">
                <a:solidFill>
                  <a:schemeClr val="bg1"/>
                </a:solidFill>
                <a:latin typeface="Times New Roman" panose="02020603050405020304" pitchFamily="18" charset="0"/>
                <a:cs typeface="Times New Roman" panose="02020603050405020304" pitchFamily="18" charset="0"/>
              </a:rPr>
              <a:t>*UNSC majors should </a:t>
            </a:r>
            <a:r>
              <a:rPr lang="en-US" sz="1500" i="1" dirty="0">
                <a:solidFill>
                  <a:schemeClr val="bg1"/>
                </a:solidFill>
                <a:latin typeface="Times New Roman" panose="02020603050405020304" pitchFamily="18" charset="0"/>
                <a:cs typeface="Times New Roman" panose="02020603050405020304" pitchFamily="18" charset="0"/>
              </a:rPr>
              <a:t>also</a:t>
            </a:r>
            <a:r>
              <a:rPr lang="en-US" sz="1500" dirty="0">
                <a:solidFill>
                  <a:schemeClr val="bg1"/>
                </a:solidFill>
                <a:latin typeface="Times New Roman" panose="02020603050405020304" pitchFamily="18" charset="0"/>
                <a:cs typeface="Times New Roman" panose="02020603050405020304" pitchFamily="18" charset="0"/>
              </a:rPr>
              <a:t> submit to </a:t>
            </a:r>
            <a:r>
              <a:rPr lang="en-US" sz="1500" dirty="0">
                <a:solidFill>
                  <a:schemeClr val="bg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University_Scholars@baylor.edu</a:t>
            </a:r>
            <a:r>
              <a:rPr lang="en-US" sz="1500" dirty="0">
                <a:solidFill>
                  <a:schemeClr val="bg1"/>
                </a:solidFill>
                <a:latin typeface="Times New Roman" panose="02020603050405020304" pitchFamily="18" charset="0"/>
                <a:cs typeface="Times New Roman" panose="02020603050405020304" pitchFamily="18" charset="0"/>
              </a:rPr>
              <a:t>. </a:t>
            </a:r>
          </a:p>
        </p:txBody>
      </p:sp>
      <p:pic>
        <p:nvPicPr>
          <p:cNvPr id="7" name="Picture 4" descr="A person reaching for a paper on a table full of paper and sticky notes">
            <a:extLst>
              <a:ext uri="{FF2B5EF4-FFF2-40B4-BE49-F238E27FC236}">
                <a16:creationId xmlns:a16="http://schemas.microsoft.com/office/drawing/2014/main" id="{9257C057-50FB-1965-CA3A-AC1E1BED5D2C}"/>
              </a:ext>
            </a:extLst>
          </p:cNvPr>
          <p:cNvPicPr>
            <a:picLocks noChangeAspect="1"/>
          </p:cNvPicPr>
          <p:nvPr/>
        </p:nvPicPr>
        <p:blipFill rotWithShape="1">
          <a:blip r:embed="rId4">
            <a:extLst>
              <a:ext uri="{28A0092B-C50C-407E-A947-70E740481C1C}">
                <a14:useLocalDpi xmlns:a14="http://schemas.microsoft.com/office/drawing/2010/main" val="0"/>
              </a:ext>
            </a:extLst>
          </a:blip>
          <a:srcRect b="-1"/>
          <a:stretch/>
        </p:blipFill>
        <p:spPr>
          <a:xfrm>
            <a:off x="20" y="10"/>
            <a:ext cx="4654277" cy="6857990"/>
          </a:xfrm>
          <a:prstGeom prst="rect">
            <a:avLst/>
          </a:prstGeom>
        </p:spPr>
      </p:pic>
    </p:spTree>
    <p:extLst>
      <p:ext uri="{BB962C8B-B14F-4D97-AF65-F5344CB8AC3E}">
        <p14:creationId xmlns:p14="http://schemas.microsoft.com/office/powerpoint/2010/main" val="2789724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E6B849F0-681D-F6E3-923A-3BD1F61BA847}"/>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868602" y="3836740"/>
            <a:ext cx="4675517" cy="2972878"/>
          </a:xfrm>
          <a:prstGeom prst="rect">
            <a:avLst/>
          </a:prstGeom>
        </p:spPr>
      </p:pic>
      <p:sp>
        <p:nvSpPr>
          <p:cNvPr id="2" name="Title 1">
            <a:extLst>
              <a:ext uri="{FF2B5EF4-FFF2-40B4-BE49-F238E27FC236}">
                <a16:creationId xmlns:a16="http://schemas.microsoft.com/office/drawing/2014/main" id="{089866E0-DF1E-48D9-85E9-C997D6D16CCD}"/>
              </a:ext>
            </a:extLst>
          </p:cNvPr>
          <p:cNvSpPr>
            <a:spLocks noGrp="1"/>
          </p:cNvSpPr>
          <p:nvPr>
            <p:ph type="title"/>
          </p:nvPr>
        </p:nvSpPr>
        <p:spPr>
          <a:xfrm>
            <a:off x="1442906" y="192158"/>
            <a:ext cx="9068500" cy="411850"/>
          </a:xfrm>
        </p:spPr>
        <p:txBody>
          <a:bodyPr>
            <a:normAutofit fontScale="90000"/>
          </a:bodyPr>
          <a:lstStyle/>
          <a:p>
            <a:r>
              <a:rPr lang="en-US" sz="2500" dirty="0">
                <a:latin typeface="Times New Roman" panose="02020603050405020304" pitchFamily="18" charset="0"/>
                <a:cs typeface="Times New Roman" panose="02020603050405020304" pitchFamily="18" charset="0"/>
              </a:rPr>
              <a:t>Getting Triple Spaces in Word (headings etc.):</a:t>
            </a:r>
          </a:p>
        </p:txBody>
      </p:sp>
      <p:sp>
        <p:nvSpPr>
          <p:cNvPr id="3" name="Content Placeholder 2">
            <a:extLst>
              <a:ext uri="{FF2B5EF4-FFF2-40B4-BE49-F238E27FC236}">
                <a16:creationId xmlns:a16="http://schemas.microsoft.com/office/drawing/2014/main" id="{52924EE1-2328-48AC-909C-0F4D108F745C}"/>
              </a:ext>
            </a:extLst>
          </p:cNvPr>
          <p:cNvSpPr>
            <a:spLocks noGrp="1"/>
          </p:cNvSpPr>
          <p:nvPr>
            <p:ph idx="1"/>
          </p:nvPr>
        </p:nvSpPr>
        <p:spPr>
          <a:xfrm>
            <a:off x="310774" y="932072"/>
            <a:ext cx="5257800" cy="5244992"/>
          </a:xfrm>
        </p:spPr>
        <p:txBody>
          <a:bodyPr>
            <a:normAutofit fontScale="92500" lnSpcReduction="10000"/>
          </a:bodyPr>
          <a:lstStyle/>
          <a:p>
            <a:pPr>
              <a:lnSpc>
                <a:spcPct val="110000"/>
              </a:lnSpc>
              <a:spcBef>
                <a:spcPts val="0"/>
              </a:spcBef>
            </a:pPr>
            <a:r>
              <a:rPr lang="en-US" sz="1600" dirty="0">
                <a:latin typeface="Times New Roman" panose="02020603050405020304" pitchFamily="18" charset="0"/>
                <a:cs typeface="Times New Roman" panose="02020603050405020304" pitchFamily="18" charset="0"/>
              </a:rPr>
              <a:t>STEP ONE: Word typically defaults to including some extra space (usually about half a line’s worth) before and/or after paragraphs. That is, when you hit the “return” key, you end up with </a:t>
            </a:r>
            <a:r>
              <a:rPr lang="en-US" sz="1600" b="1" dirty="0">
                <a:latin typeface="Times New Roman" panose="02020603050405020304" pitchFamily="18" charset="0"/>
                <a:cs typeface="Times New Roman" panose="02020603050405020304" pitchFamily="18" charset="0"/>
              </a:rPr>
              <a:t>more</a:t>
            </a:r>
            <a:r>
              <a:rPr lang="en-US" sz="1600" dirty="0">
                <a:latin typeface="Times New Roman" panose="02020603050405020304" pitchFamily="18" charset="0"/>
                <a:cs typeface="Times New Roman" panose="02020603050405020304" pitchFamily="18" charset="0"/>
              </a:rPr>
              <a:t> than just a single- or double-spaced line. </a:t>
            </a:r>
            <a:r>
              <a:rPr lang="en-US" sz="1600" b="1" dirty="0">
                <a:latin typeface="Times New Roman" panose="02020603050405020304" pitchFamily="18" charset="0"/>
                <a:cs typeface="Times New Roman" panose="02020603050405020304" pitchFamily="18" charset="0"/>
              </a:rPr>
              <a:t>WE WANT TO GET RID OF THIS.</a:t>
            </a:r>
            <a:r>
              <a:rPr lang="en-US" sz="1600" dirty="0">
                <a:latin typeface="Times New Roman" panose="02020603050405020304" pitchFamily="18" charset="0"/>
                <a:cs typeface="Times New Roman" panose="02020603050405020304" pitchFamily="18" charset="0"/>
              </a:rPr>
              <a:t> </a:t>
            </a:r>
          </a:p>
          <a:p>
            <a:pPr marL="0" indent="0">
              <a:lnSpc>
                <a:spcPct val="110000"/>
              </a:lnSpc>
              <a:spcBef>
                <a:spcPts val="0"/>
              </a:spcBef>
              <a:buNone/>
            </a:pPr>
            <a:endParaRPr lang="en-US" sz="16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endParaRPr lang="en-US" sz="1600" dirty="0">
              <a:latin typeface="Times New Roman" panose="02020603050405020304" pitchFamily="18" charset="0"/>
              <a:cs typeface="Times New Roman" panose="02020603050405020304" pitchFamily="18" charset="0"/>
            </a:endParaRPr>
          </a:p>
          <a:p>
            <a:pPr lvl="1">
              <a:lnSpc>
                <a:spcPct val="110000"/>
              </a:lnSpc>
              <a:spcBef>
                <a:spcPts val="0"/>
              </a:spcBef>
            </a:pPr>
            <a:r>
              <a:rPr lang="en-US" dirty="0">
                <a:latin typeface="Times New Roman" panose="02020603050405020304" pitchFamily="18" charset="0"/>
                <a:cs typeface="Times New Roman" panose="02020603050405020304" pitchFamily="18" charset="0"/>
              </a:rPr>
              <a:t>On your formatting draft, “select all” (CTRL + A or just using the cursor) and then: </a:t>
            </a:r>
          </a:p>
          <a:p>
            <a:pPr marL="228600" lvl="1" indent="0">
              <a:lnSpc>
                <a:spcPct val="110000"/>
              </a:lnSpc>
              <a:spcBef>
                <a:spcPts val="0"/>
              </a:spcBef>
              <a:buNone/>
            </a:pPr>
            <a:endParaRPr lang="en-US" dirty="0">
              <a:latin typeface="Times New Roman" panose="02020603050405020304" pitchFamily="18" charset="0"/>
              <a:cs typeface="Times New Roman" panose="02020603050405020304" pitchFamily="18" charset="0"/>
            </a:endParaRPr>
          </a:p>
          <a:p>
            <a:pPr lvl="1">
              <a:lnSpc>
                <a:spcPct val="110000"/>
              </a:lnSpc>
              <a:spcBef>
                <a:spcPts val="0"/>
              </a:spcBef>
            </a:pPr>
            <a:r>
              <a:rPr lang="en-US" dirty="0">
                <a:latin typeface="Times New Roman" panose="02020603050405020304" pitchFamily="18" charset="0"/>
                <a:cs typeface="Times New Roman" panose="02020603050405020304" pitchFamily="18" charset="0"/>
              </a:rPr>
              <a:t>Option A: on the “Home” screen, go to “Paragraph,” then “Line and Paragraph Spacing.” Click on “Line Spacing Options,” then “Indents and Spacing.” Make sure under “Spacing,” both “Before” and “After” are set to </a:t>
            </a:r>
            <a:r>
              <a:rPr lang="en-US" b="1" dirty="0">
                <a:latin typeface="Times New Roman" panose="02020603050405020304" pitchFamily="18" charset="0"/>
                <a:cs typeface="Times New Roman" panose="02020603050405020304" pitchFamily="18" charset="0"/>
              </a:rPr>
              <a:t>0 pts. </a:t>
            </a:r>
          </a:p>
          <a:p>
            <a:pPr marL="228600" lvl="1" indent="0">
              <a:lnSpc>
                <a:spcPct val="110000"/>
              </a:lnSpc>
              <a:spcBef>
                <a:spcPts val="0"/>
              </a:spcBef>
              <a:buNone/>
            </a:pPr>
            <a:endParaRPr lang="en-US" b="1" dirty="0">
              <a:latin typeface="Times New Roman" panose="02020603050405020304" pitchFamily="18" charset="0"/>
              <a:cs typeface="Times New Roman" panose="02020603050405020304" pitchFamily="18" charset="0"/>
            </a:endParaRPr>
          </a:p>
          <a:p>
            <a:pPr lvl="1">
              <a:lnSpc>
                <a:spcPct val="110000"/>
              </a:lnSpc>
              <a:spcBef>
                <a:spcPts val="0"/>
              </a:spcBef>
            </a:pPr>
            <a:r>
              <a:rPr lang="en-US" dirty="0">
                <a:latin typeface="Times New Roman" panose="02020603050405020304" pitchFamily="18" charset="0"/>
                <a:cs typeface="Times New Roman" panose="02020603050405020304" pitchFamily="18" charset="0"/>
              </a:rPr>
              <a:t>Option B: also in “Line Spacing Options,” see whether the text at the bottom of the box says “</a:t>
            </a:r>
            <a:r>
              <a:rPr lang="en-US" b="1" dirty="0">
                <a:latin typeface="Times New Roman" panose="02020603050405020304" pitchFamily="18" charset="0"/>
                <a:cs typeface="Times New Roman" panose="02020603050405020304" pitchFamily="18" charset="0"/>
              </a:rPr>
              <a:t>Remove</a:t>
            </a:r>
            <a:r>
              <a:rPr lang="en-US" dirty="0">
                <a:latin typeface="Times New Roman" panose="02020603050405020304" pitchFamily="18" charset="0"/>
                <a:cs typeface="Times New Roman" panose="02020603050405020304" pitchFamily="18" charset="0"/>
              </a:rPr>
              <a:t> Space Before/After Paragraph” or “</a:t>
            </a:r>
            <a:r>
              <a:rPr lang="en-US" b="1" dirty="0">
                <a:latin typeface="Times New Roman" panose="02020603050405020304" pitchFamily="18" charset="0"/>
                <a:cs typeface="Times New Roman" panose="02020603050405020304" pitchFamily="18" charset="0"/>
              </a:rPr>
              <a:t>Add</a:t>
            </a:r>
            <a:r>
              <a:rPr lang="en-US" dirty="0">
                <a:latin typeface="Times New Roman" panose="02020603050405020304" pitchFamily="18" charset="0"/>
                <a:cs typeface="Times New Roman" panose="02020603050405020304" pitchFamily="18" charset="0"/>
              </a:rPr>
              <a:t> Space Before/After Paragraph.” If it says “</a:t>
            </a:r>
            <a:r>
              <a:rPr lang="en-US" b="1" dirty="0">
                <a:latin typeface="Times New Roman" panose="02020603050405020304" pitchFamily="18" charset="0"/>
                <a:cs typeface="Times New Roman" panose="02020603050405020304" pitchFamily="18" charset="0"/>
              </a:rPr>
              <a:t>remove</a:t>
            </a:r>
            <a:r>
              <a:rPr lang="en-US" dirty="0">
                <a:latin typeface="Times New Roman" panose="02020603050405020304" pitchFamily="18" charset="0"/>
                <a:cs typeface="Times New Roman" panose="02020603050405020304" pitchFamily="18" charset="0"/>
              </a:rPr>
              <a:t>” for either, click on that text. You want both of those lines to say “add.” (Basically, you are unselecting the extra space.)</a:t>
            </a:r>
          </a:p>
          <a:p>
            <a:pPr marL="228600" lvl="1" indent="0">
              <a:lnSpc>
                <a:spcPct val="110000"/>
              </a:lnSpc>
              <a:spcBef>
                <a:spcPts val="0"/>
              </a:spcBef>
              <a:buNone/>
            </a:pPr>
            <a:endParaRPr lang="en-US" sz="1100" dirty="0">
              <a:latin typeface="Times New Roman" panose="02020603050405020304" pitchFamily="18" charset="0"/>
              <a:cs typeface="Times New Roman" panose="02020603050405020304" pitchFamily="18" charset="0"/>
            </a:endParaRPr>
          </a:p>
        </p:txBody>
      </p:sp>
      <p:pic>
        <p:nvPicPr>
          <p:cNvPr id="15" name="Picture 14">
            <a:extLst>
              <a:ext uri="{FF2B5EF4-FFF2-40B4-BE49-F238E27FC236}">
                <a16:creationId xmlns:a16="http://schemas.microsoft.com/office/drawing/2014/main" id="{11E8D61A-02FE-BBFA-2CC0-FA7F25ED1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8602" y="752715"/>
            <a:ext cx="4559811" cy="2997427"/>
          </a:xfrm>
          <a:prstGeom prst="rect">
            <a:avLst/>
          </a:prstGeom>
        </p:spPr>
      </p:pic>
      <p:sp>
        <p:nvSpPr>
          <p:cNvPr id="11" name="Arrow: Right 10">
            <a:extLst>
              <a:ext uri="{FF2B5EF4-FFF2-40B4-BE49-F238E27FC236}">
                <a16:creationId xmlns:a16="http://schemas.microsoft.com/office/drawing/2014/main" id="{51A0B1C6-CD58-B8C2-BA64-1E61B5EB1FFD}"/>
              </a:ext>
            </a:extLst>
          </p:cNvPr>
          <p:cNvSpPr/>
          <p:nvPr/>
        </p:nvSpPr>
        <p:spPr>
          <a:xfrm rot="10800000" flipV="1">
            <a:off x="7358331" y="932072"/>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Arrow: Right 15">
            <a:extLst>
              <a:ext uri="{FF2B5EF4-FFF2-40B4-BE49-F238E27FC236}">
                <a16:creationId xmlns:a16="http://schemas.microsoft.com/office/drawing/2014/main" id="{7A417212-58DA-8994-33E3-EDC875B54467}"/>
              </a:ext>
            </a:extLst>
          </p:cNvPr>
          <p:cNvSpPr/>
          <p:nvPr/>
        </p:nvSpPr>
        <p:spPr>
          <a:xfrm rot="10800000" flipV="1">
            <a:off x="9370199" y="1462177"/>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Arrow: Right 16">
            <a:extLst>
              <a:ext uri="{FF2B5EF4-FFF2-40B4-BE49-F238E27FC236}">
                <a16:creationId xmlns:a16="http://schemas.microsoft.com/office/drawing/2014/main" id="{8D16C78B-496C-3BD7-CB1B-850FC8780DFF}"/>
              </a:ext>
            </a:extLst>
          </p:cNvPr>
          <p:cNvSpPr/>
          <p:nvPr/>
        </p:nvSpPr>
        <p:spPr>
          <a:xfrm rot="10800000" flipV="1">
            <a:off x="10009516" y="1225667"/>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Arrow: Right 17">
            <a:extLst>
              <a:ext uri="{FF2B5EF4-FFF2-40B4-BE49-F238E27FC236}">
                <a16:creationId xmlns:a16="http://schemas.microsoft.com/office/drawing/2014/main" id="{FAD5AAA5-14BC-51B8-AC4A-6D080D8D6CB7}"/>
              </a:ext>
            </a:extLst>
          </p:cNvPr>
          <p:cNvSpPr/>
          <p:nvPr/>
        </p:nvSpPr>
        <p:spPr>
          <a:xfrm rot="10800000" flipV="1">
            <a:off x="10202779" y="2503233"/>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9" name="Arrow: Right 18">
            <a:extLst>
              <a:ext uri="{FF2B5EF4-FFF2-40B4-BE49-F238E27FC236}">
                <a16:creationId xmlns:a16="http://schemas.microsoft.com/office/drawing/2014/main" id="{2BD1B40F-43BB-B878-8A28-9CA1404B0280}"/>
              </a:ext>
            </a:extLst>
          </p:cNvPr>
          <p:cNvSpPr/>
          <p:nvPr/>
        </p:nvSpPr>
        <p:spPr>
          <a:xfrm rot="19629383">
            <a:off x="5195329" y="2756373"/>
            <a:ext cx="2158097" cy="73722"/>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0" name="Arrow: Right 19">
            <a:extLst>
              <a:ext uri="{FF2B5EF4-FFF2-40B4-BE49-F238E27FC236}">
                <a16:creationId xmlns:a16="http://schemas.microsoft.com/office/drawing/2014/main" id="{2FAF6361-5709-C0FE-C6BC-F7F26515786B}"/>
              </a:ext>
            </a:extLst>
          </p:cNvPr>
          <p:cNvSpPr/>
          <p:nvPr/>
        </p:nvSpPr>
        <p:spPr>
          <a:xfrm rot="10800000" flipV="1">
            <a:off x="11235492" y="6108711"/>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 name="Arrow: Right 21">
            <a:extLst>
              <a:ext uri="{FF2B5EF4-FFF2-40B4-BE49-F238E27FC236}">
                <a16:creationId xmlns:a16="http://schemas.microsoft.com/office/drawing/2014/main" id="{5391EF5D-2A46-AB9C-4521-5A008B55F058}"/>
              </a:ext>
            </a:extLst>
          </p:cNvPr>
          <p:cNvSpPr/>
          <p:nvPr/>
        </p:nvSpPr>
        <p:spPr>
          <a:xfrm rot="10800000" flipV="1">
            <a:off x="7584519" y="4200895"/>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3" name="Arrow: Right 22">
            <a:extLst>
              <a:ext uri="{FF2B5EF4-FFF2-40B4-BE49-F238E27FC236}">
                <a16:creationId xmlns:a16="http://schemas.microsoft.com/office/drawing/2014/main" id="{CEEDDE42-2B9A-C435-FFC7-5958F666B2A9}"/>
              </a:ext>
            </a:extLst>
          </p:cNvPr>
          <p:cNvSpPr/>
          <p:nvPr/>
        </p:nvSpPr>
        <p:spPr>
          <a:xfrm rot="10800000" flipV="1">
            <a:off x="10465926" y="6327307"/>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 name="Arrow: Right 23">
            <a:extLst>
              <a:ext uri="{FF2B5EF4-FFF2-40B4-BE49-F238E27FC236}">
                <a16:creationId xmlns:a16="http://schemas.microsoft.com/office/drawing/2014/main" id="{65CBD4FC-2862-C607-1718-12A36A70EEC0}"/>
              </a:ext>
            </a:extLst>
          </p:cNvPr>
          <p:cNvSpPr/>
          <p:nvPr/>
        </p:nvSpPr>
        <p:spPr>
          <a:xfrm rot="10800000" flipV="1">
            <a:off x="10138145" y="4573988"/>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 name="Arrow: Right 30">
            <a:extLst>
              <a:ext uri="{FF2B5EF4-FFF2-40B4-BE49-F238E27FC236}">
                <a16:creationId xmlns:a16="http://schemas.microsoft.com/office/drawing/2014/main" id="{AD97D069-126F-322D-BFE4-73D73C5F97A8}"/>
              </a:ext>
            </a:extLst>
          </p:cNvPr>
          <p:cNvSpPr/>
          <p:nvPr/>
        </p:nvSpPr>
        <p:spPr>
          <a:xfrm rot="1963851">
            <a:off x="5210795" y="5222737"/>
            <a:ext cx="2158097" cy="73722"/>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16486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8400F1DC-77E9-2D92-0076-0257EEB37D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366" y="4981243"/>
            <a:ext cx="4238106" cy="1775826"/>
          </a:xfrm>
          <a:prstGeom prst="rect">
            <a:avLst/>
          </a:prstGeom>
        </p:spPr>
      </p:pic>
      <p:pic>
        <p:nvPicPr>
          <p:cNvPr id="30" name="Picture 29">
            <a:extLst>
              <a:ext uri="{FF2B5EF4-FFF2-40B4-BE49-F238E27FC236}">
                <a16:creationId xmlns:a16="http://schemas.microsoft.com/office/drawing/2014/main" id="{19FE9F7D-68B9-F1C6-68A0-8171A778711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238970" y="3303678"/>
            <a:ext cx="2426819" cy="3309160"/>
          </a:xfrm>
          <a:prstGeom prst="rect">
            <a:avLst/>
          </a:prstGeom>
        </p:spPr>
      </p:pic>
      <p:pic>
        <p:nvPicPr>
          <p:cNvPr id="28" name="Picture 27">
            <a:extLst>
              <a:ext uri="{FF2B5EF4-FFF2-40B4-BE49-F238E27FC236}">
                <a16:creationId xmlns:a16="http://schemas.microsoft.com/office/drawing/2014/main" id="{F0F60FAD-24F7-0873-6D72-2F8A72E470FD}"/>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5228732" y="3321108"/>
            <a:ext cx="3512115" cy="2332424"/>
          </a:xfrm>
          <a:prstGeom prst="rect">
            <a:avLst/>
          </a:prstGeom>
        </p:spPr>
      </p:pic>
      <p:sp>
        <p:nvSpPr>
          <p:cNvPr id="2" name="Title 1">
            <a:extLst>
              <a:ext uri="{FF2B5EF4-FFF2-40B4-BE49-F238E27FC236}">
                <a16:creationId xmlns:a16="http://schemas.microsoft.com/office/drawing/2014/main" id="{4207DBBD-9C75-AF10-89FD-076817A02EE0}"/>
              </a:ext>
            </a:extLst>
          </p:cNvPr>
          <p:cNvSpPr>
            <a:spLocks noGrp="1"/>
          </p:cNvSpPr>
          <p:nvPr>
            <p:ph type="title"/>
          </p:nvPr>
        </p:nvSpPr>
        <p:spPr>
          <a:xfrm>
            <a:off x="1614578" y="353683"/>
            <a:ext cx="8962844" cy="419502"/>
          </a:xfrm>
        </p:spPr>
        <p:txBody>
          <a:bodyPr>
            <a:noAutofit/>
          </a:bodyPr>
          <a:lstStyle/>
          <a:p>
            <a:r>
              <a:rPr lang="en-US" sz="2300" dirty="0">
                <a:latin typeface="Times New Roman" panose="02020603050405020304" pitchFamily="18" charset="0"/>
                <a:cs typeface="Times New Roman" panose="02020603050405020304" pitchFamily="18" charset="0"/>
              </a:rPr>
              <a:t>Getting Triple Spaces in Word (headings etc.):</a:t>
            </a:r>
            <a:endParaRPr lang="en-US" sz="2300" dirty="0"/>
          </a:p>
        </p:txBody>
      </p:sp>
      <p:sp>
        <p:nvSpPr>
          <p:cNvPr id="3" name="Content Placeholder 2">
            <a:extLst>
              <a:ext uri="{FF2B5EF4-FFF2-40B4-BE49-F238E27FC236}">
                <a16:creationId xmlns:a16="http://schemas.microsoft.com/office/drawing/2014/main" id="{097C1257-FED4-DBBB-AB2B-00E85EE99D65}"/>
              </a:ext>
            </a:extLst>
          </p:cNvPr>
          <p:cNvSpPr>
            <a:spLocks noGrp="1"/>
          </p:cNvSpPr>
          <p:nvPr>
            <p:ph idx="1"/>
          </p:nvPr>
        </p:nvSpPr>
        <p:spPr>
          <a:xfrm>
            <a:off x="526211" y="1085289"/>
            <a:ext cx="4494363" cy="5419027"/>
          </a:xfrm>
        </p:spPr>
        <p:txBody>
          <a:bodyPr>
            <a:normAutofit/>
          </a:bodyPr>
          <a:lstStyle/>
          <a:p>
            <a:pPr>
              <a:spcBef>
                <a:spcPts val="0"/>
              </a:spcBef>
            </a:pPr>
            <a:r>
              <a:rPr lang="en-US" sz="1200" dirty="0">
                <a:latin typeface="Times New Roman" panose="02020603050405020304" pitchFamily="18" charset="0"/>
                <a:cs typeface="Times New Roman" panose="02020603050405020304" pitchFamily="18" charset="0"/>
              </a:rPr>
              <a:t>STEP TWO: </a:t>
            </a:r>
            <a:r>
              <a:rPr lang="en-US" sz="1200" b="1" dirty="0">
                <a:latin typeface="Times New Roman" panose="02020603050405020304" pitchFamily="18" charset="0"/>
                <a:cs typeface="Times New Roman" panose="02020603050405020304" pitchFamily="18" charset="0"/>
              </a:rPr>
              <a:t>anywhere you need a triple space </a:t>
            </a:r>
          </a:p>
          <a:p>
            <a:pPr marL="0" indent="0">
              <a:spcBef>
                <a:spcPts val="0"/>
              </a:spcBef>
              <a:buNone/>
            </a:pPr>
            <a:endParaRPr lang="en-US" sz="1200" b="1" dirty="0">
              <a:latin typeface="Times New Roman" panose="02020603050405020304" pitchFamily="18" charset="0"/>
              <a:cs typeface="Times New Roman" panose="02020603050405020304" pitchFamily="18" charset="0"/>
            </a:endParaRPr>
          </a:p>
          <a:p>
            <a:pPr marL="0" indent="0">
              <a:spcBef>
                <a:spcPts val="0"/>
              </a:spcBef>
              <a:buNone/>
            </a:pPr>
            <a:endParaRPr lang="en-US" sz="1200" b="1" dirty="0">
              <a:latin typeface="Times New Roman" panose="02020603050405020304" pitchFamily="18" charset="0"/>
              <a:cs typeface="Times New Roman" panose="02020603050405020304" pitchFamily="18" charset="0"/>
            </a:endParaRPr>
          </a:p>
          <a:p>
            <a:pPr lvl="1">
              <a:spcBef>
                <a:spcPts val="0"/>
              </a:spcBef>
            </a:pPr>
            <a:r>
              <a:rPr lang="en-US" sz="1100" dirty="0">
                <a:latin typeface="Times New Roman" panose="02020603050405020304" pitchFamily="18" charset="0"/>
                <a:cs typeface="Times New Roman" panose="02020603050405020304" pitchFamily="18" charset="0"/>
              </a:rPr>
              <a:t>Finish the line above the heading (or wherever you need the triple space), and hit “enter” (return key). Type in your heading. </a:t>
            </a:r>
          </a:p>
          <a:p>
            <a:pPr marL="228600" lvl="1" indent="0">
              <a:spcBef>
                <a:spcPts val="0"/>
              </a:spcBef>
              <a:buNone/>
            </a:pPr>
            <a:endParaRPr lang="en-US" sz="1100" dirty="0">
              <a:latin typeface="Times New Roman" panose="02020603050405020304" pitchFamily="18" charset="0"/>
              <a:cs typeface="Times New Roman" panose="02020603050405020304" pitchFamily="18" charset="0"/>
            </a:endParaRPr>
          </a:p>
          <a:p>
            <a:pPr lvl="1">
              <a:spcBef>
                <a:spcPts val="0"/>
              </a:spcBef>
            </a:pPr>
            <a:r>
              <a:rPr lang="en-US" sz="1100" dirty="0">
                <a:latin typeface="Times New Roman" panose="02020603050405020304" pitchFamily="18" charset="0"/>
                <a:cs typeface="Times New Roman" panose="02020603050405020304" pitchFamily="18" charset="0"/>
              </a:rPr>
              <a:t>If your text is set to be double spaced throughout </a:t>
            </a:r>
            <a:r>
              <a:rPr lang="en-US" sz="1100" u="sng" dirty="0">
                <a:latin typeface="Times New Roman" panose="02020603050405020304" pitchFamily="18" charset="0"/>
                <a:cs typeface="Times New Roman" panose="02020603050405020304" pitchFamily="18" charset="0"/>
              </a:rPr>
              <a:t>and</a:t>
            </a:r>
            <a:r>
              <a:rPr lang="en-US" sz="1100" dirty="0">
                <a:latin typeface="Times New Roman" panose="02020603050405020304" pitchFamily="18" charset="0"/>
                <a:cs typeface="Times New Roman" panose="02020603050405020304" pitchFamily="18" charset="0"/>
              </a:rPr>
              <a:t> you’ve taken care of the extra space between paragraphs as discussed above, this should leave you with a </a:t>
            </a:r>
            <a:r>
              <a:rPr lang="en-US" sz="1100" b="1" dirty="0">
                <a:latin typeface="Times New Roman" panose="02020603050405020304" pitchFamily="18" charset="0"/>
                <a:cs typeface="Times New Roman" panose="02020603050405020304" pitchFamily="18" charset="0"/>
              </a:rPr>
              <a:t>double</a:t>
            </a:r>
            <a:r>
              <a:rPr lang="en-US" sz="1100" dirty="0">
                <a:latin typeface="Times New Roman" panose="02020603050405020304" pitchFamily="18" charset="0"/>
                <a:cs typeface="Times New Roman" panose="02020603050405020304" pitchFamily="18" charset="0"/>
              </a:rPr>
              <a:t> space above the heading. You want a </a:t>
            </a:r>
            <a:r>
              <a:rPr lang="en-US" sz="1100" b="1" dirty="0">
                <a:latin typeface="Times New Roman" panose="02020603050405020304" pitchFamily="18" charset="0"/>
                <a:cs typeface="Times New Roman" panose="02020603050405020304" pitchFamily="18" charset="0"/>
              </a:rPr>
              <a:t>triple</a:t>
            </a:r>
            <a:r>
              <a:rPr lang="en-US" sz="1100" dirty="0">
                <a:latin typeface="Times New Roman" panose="02020603050405020304" pitchFamily="18" charset="0"/>
                <a:cs typeface="Times New Roman" panose="02020603050405020304" pitchFamily="18" charset="0"/>
              </a:rPr>
              <a:t> space above the heading, so next….</a:t>
            </a:r>
          </a:p>
          <a:p>
            <a:pPr marL="228600" lvl="1" indent="0">
              <a:spcBef>
                <a:spcPts val="0"/>
              </a:spcBef>
              <a:buNone/>
            </a:pPr>
            <a:endParaRPr lang="en-US" sz="1100" dirty="0">
              <a:latin typeface="Times New Roman" panose="02020603050405020304" pitchFamily="18" charset="0"/>
              <a:cs typeface="Times New Roman" panose="02020603050405020304" pitchFamily="18" charset="0"/>
            </a:endParaRPr>
          </a:p>
          <a:p>
            <a:pPr lvl="1">
              <a:spcBef>
                <a:spcPts val="0"/>
              </a:spcBef>
            </a:pPr>
            <a:r>
              <a:rPr lang="en-US" sz="1100" dirty="0">
                <a:latin typeface="Times New Roman" panose="02020603050405020304" pitchFamily="18" charset="0"/>
                <a:cs typeface="Times New Roman" panose="02020603050405020304" pitchFamily="18" charset="0"/>
              </a:rPr>
              <a:t>Right-click on the heading and choose “Paragraph.” </a:t>
            </a:r>
          </a:p>
          <a:p>
            <a:pPr marL="228600" lvl="1" indent="0">
              <a:spcBef>
                <a:spcPts val="0"/>
              </a:spcBef>
              <a:buNone/>
            </a:pPr>
            <a:endParaRPr lang="en-US" sz="1100" dirty="0">
              <a:latin typeface="Times New Roman" panose="02020603050405020304" pitchFamily="18" charset="0"/>
              <a:cs typeface="Times New Roman" panose="02020603050405020304" pitchFamily="18" charset="0"/>
            </a:endParaRPr>
          </a:p>
          <a:p>
            <a:pPr lvl="1">
              <a:spcBef>
                <a:spcPts val="0"/>
              </a:spcBef>
            </a:pPr>
            <a:r>
              <a:rPr lang="en-US" sz="1100" dirty="0">
                <a:latin typeface="Times New Roman" panose="02020603050405020304" pitchFamily="18" charset="0"/>
                <a:cs typeface="Times New Roman" panose="02020603050405020304" pitchFamily="18" charset="0"/>
              </a:rPr>
              <a:t>Under “Spacing,” change the “Before” spacing from “0 pt.” to </a:t>
            </a:r>
            <a:r>
              <a:rPr lang="en-US" sz="1100" b="1" dirty="0">
                <a:latin typeface="Times New Roman" panose="02020603050405020304" pitchFamily="18" charset="0"/>
                <a:cs typeface="Times New Roman" panose="02020603050405020304" pitchFamily="18" charset="0"/>
              </a:rPr>
              <a:t>“12 pt.” </a:t>
            </a:r>
            <a:r>
              <a:rPr lang="en-US" sz="1100" dirty="0">
                <a:latin typeface="Times New Roman" panose="02020603050405020304" pitchFamily="18" charset="0"/>
                <a:cs typeface="Times New Roman" panose="02020603050405020304" pitchFamily="18" charset="0"/>
              </a:rPr>
              <a:t>Since your text should be in 12 pt. font, this will leave one additional blank line above that paragraph. Tada! You’ve created a triple space. (For different font sizes, you would change what you enter in this box. But for your thesis, stick with 12 point font for body text and for spacing.)</a:t>
            </a:r>
          </a:p>
          <a:p>
            <a:pPr marL="228600" lvl="1" indent="0">
              <a:spcBef>
                <a:spcPts val="0"/>
              </a:spcBef>
              <a:buNone/>
            </a:pPr>
            <a:endParaRPr lang="en-US" sz="1100" dirty="0">
              <a:latin typeface="Times New Roman" panose="02020603050405020304" pitchFamily="18" charset="0"/>
              <a:cs typeface="Times New Roman" panose="02020603050405020304" pitchFamily="18" charset="0"/>
            </a:endParaRPr>
          </a:p>
          <a:p>
            <a:pPr lvl="1">
              <a:spcBef>
                <a:spcPts val="0"/>
              </a:spcBef>
            </a:pPr>
            <a:r>
              <a:rPr lang="en-US" sz="1100" dirty="0">
                <a:latin typeface="Times New Roman" panose="02020603050405020304" pitchFamily="18" charset="0"/>
                <a:cs typeface="Times New Roman" panose="02020603050405020304" pitchFamily="18" charset="0"/>
              </a:rPr>
              <a:t>Repeat </a:t>
            </a:r>
            <a:r>
              <a:rPr lang="en-US" sz="1100" b="1" dirty="0">
                <a:latin typeface="Times New Roman" panose="02020603050405020304" pitchFamily="18" charset="0"/>
                <a:cs typeface="Times New Roman" panose="02020603050405020304" pitchFamily="18" charset="0"/>
              </a:rPr>
              <a:t>each</a:t>
            </a:r>
            <a:r>
              <a:rPr lang="en-US" sz="1100" dirty="0">
                <a:latin typeface="Times New Roman" panose="02020603050405020304" pitchFamily="18" charset="0"/>
                <a:cs typeface="Times New Roman" panose="02020603050405020304" pitchFamily="18" charset="0"/>
              </a:rPr>
              <a:t> time you need a triple space in your text (headings, before/after charts and figures, etc.). </a:t>
            </a:r>
          </a:p>
          <a:p>
            <a:endParaRPr lang="en-US" sz="1200" dirty="0"/>
          </a:p>
        </p:txBody>
      </p:sp>
      <p:pic>
        <p:nvPicPr>
          <p:cNvPr id="8" name="Picture 7">
            <a:extLst>
              <a:ext uri="{FF2B5EF4-FFF2-40B4-BE49-F238E27FC236}">
                <a16:creationId xmlns:a16="http://schemas.microsoft.com/office/drawing/2014/main" id="{15A6C7C0-31BF-53B2-E03A-66CBE744B3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5727" y="924555"/>
            <a:ext cx="5328286" cy="2147404"/>
          </a:xfrm>
          <a:prstGeom prst="rect">
            <a:avLst/>
          </a:prstGeom>
        </p:spPr>
      </p:pic>
      <p:sp>
        <p:nvSpPr>
          <p:cNvPr id="9" name="Arrow: Right 8">
            <a:extLst>
              <a:ext uri="{FF2B5EF4-FFF2-40B4-BE49-F238E27FC236}">
                <a16:creationId xmlns:a16="http://schemas.microsoft.com/office/drawing/2014/main" id="{AFBD73C0-9A84-6B5D-7875-70B2574095AF}"/>
              </a:ext>
            </a:extLst>
          </p:cNvPr>
          <p:cNvSpPr/>
          <p:nvPr/>
        </p:nvSpPr>
        <p:spPr>
          <a:xfrm rot="10800000" flipV="1">
            <a:off x="10271837" y="5085068"/>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Arrow: Right 11">
            <a:extLst>
              <a:ext uri="{FF2B5EF4-FFF2-40B4-BE49-F238E27FC236}">
                <a16:creationId xmlns:a16="http://schemas.microsoft.com/office/drawing/2014/main" id="{646FCC7E-D0B4-1D06-0CD5-7DCC2454F7F9}"/>
              </a:ext>
            </a:extLst>
          </p:cNvPr>
          <p:cNvSpPr/>
          <p:nvPr/>
        </p:nvSpPr>
        <p:spPr>
          <a:xfrm rot="5400000">
            <a:off x="104738" y="4586603"/>
            <a:ext cx="1695532" cy="113573"/>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Arrow: Right 12">
            <a:extLst>
              <a:ext uri="{FF2B5EF4-FFF2-40B4-BE49-F238E27FC236}">
                <a16:creationId xmlns:a16="http://schemas.microsoft.com/office/drawing/2014/main" id="{0E33B4CD-E895-EC71-402F-343FC8F02EBD}"/>
              </a:ext>
            </a:extLst>
          </p:cNvPr>
          <p:cNvSpPr/>
          <p:nvPr/>
        </p:nvSpPr>
        <p:spPr>
          <a:xfrm rot="10800000" flipV="1">
            <a:off x="7408999" y="4456543"/>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Arrow: Right 14">
            <a:extLst>
              <a:ext uri="{FF2B5EF4-FFF2-40B4-BE49-F238E27FC236}">
                <a16:creationId xmlns:a16="http://schemas.microsoft.com/office/drawing/2014/main" id="{6CDED9BF-BEE1-3141-EAE9-E89942F1AB80}"/>
              </a:ext>
            </a:extLst>
          </p:cNvPr>
          <p:cNvSpPr/>
          <p:nvPr/>
        </p:nvSpPr>
        <p:spPr>
          <a:xfrm rot="10800000" flipV="1">
            <a:off x="3399927" y="5603843"/>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 name="Arrow: Right 21">
            <a:extLst>
              <a:ext uri="{FF2B5EF4-FFF2-40B4-BE49-F238E27FC236}">
                <a16:creationId xmlns:a16="http://schemas.microsoft.com/office/drawing/2014/main" id="{8190CD8E-B9FD-8F43-919B-449826DBB9F7}"/>
              </a:ext>
            </a:extLst>
          </p:cNvPr>
          <p:cNvSpPr/>
          <p:nvPr/>
        </p:nvSpPr>
        <p:spPr>
          <a:xfrm rot="10800000" flipV="1">
            <a:off x="8465556" y="2162774"/>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5" name="TextBox 24">
            <a:extLst>
              <a:ext uri="{FF2B5EF4-FFF2-40B4-BE49-F238E27FC236}">
                <a16:creationId xmlns:a16="http://schemas.microsoft.com/office/drawing/2014/main" id="{3EAF14A7-33DD-3523-9E4C-16152967199D}"/>
              </a:ext>
            </a:extLst>
          </p:cNvPr>
          <p:cNvSpPr txBox="1"/>
          <p:nvPr/>
        </p:nvSpPr>
        <p:spPr>
          <a:xfrm>
            <a:off x="8767480" y="2096219"/>
            <a:ext cx="2662520" cy="253916"/>
          </a:xfrm>
          <a:prstGeom prst="rect">
            <a:avLst/>
          </a:prstGeom>
          <a:noFill/>
        </p:spPr>
        <p:txBody>
          <a:bodyPr wrap="square" rtlCol="0">
            <a:spAutoFit/>
          </a:bodyPr>
          <a:lstStyle/>
          <a:p>
            <a:r>
              <a:rPr lang="en-US" sz="1050" dirty="0">
                <a:solidFill>
                  <a:srgbClr val="FF0000"/>
                </a:solidFill>
              </a:rPr>
              <a:t>Heading (double spaced above and below)</a:t>
            </a:r>
          </a:p>
        </p:txBody>
      </p:sp>
      <p:sp>
        <p:nvSpPr>
          <p:cNvPr id="26" name="Arrow: Right 25">
            <a:extLst>
              <a:ext uri="{FF2B5EF4-FFF2-40B4-BE49-F238E27FC236}">
                <a16:creationId xmlns:a16="http://schemas.microsoft.com/office/drawing/2014/main" id="{DDF58121-69B7-4B94-8C91-8109AE1FBAEC}"/>
              </a:ext>
            </a:extLst>
          </p:cNvPr>
          <p:cNvSpPr/>
          <p:nvPr/>
        </p:nvSpPr>
        <p:spPr>
          <a:xfrm rot="510093" flipV="1">
            <a:off x="4002985" y="3372435"/>
            <a:ext cx="2783643" cy="56742"/>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 name="Arrow: Right 30">
            <a:extLst>
              <a:ext uri="{FF2B5EF4-FFF2-40B4-BE49-F238E27FC236}">
                <a16:creationId xmlns:a16="http://schemas.microsoft.com/office/drawing/2014/main" id="{411D9080-24EE-E0B9-801B-A2147DDFC27D}"/>
              </a:ext>
            </a:extLst>
          </p:cNvPr>
          <p:cNvSpPr/>
          <p:nvPr/>
        </p:nvSpPr>
        <p:spPr>
          <a:xfrm rot="535471">
            <a:off x="4618297" y="3997397"/>
            <a:ext cx="4723697" cy="45719"/>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5" name="Arrow: Right 34">
            <a:extLst>
              <a:ext uri="{FF2B5EF4-FFF2-40B4-BE49-F238E27FC236}">
                <a16:creationId xmlns:a16="http://schemas.microsoft.com/office/drawing/2014/main" id="{EE6E7EB4-3F71-53A5-D148-84A733229129}"/>
              </a:ext>
            </a:extLst>
          </p:cNvPr>
          <p:cNvSpPr/>
          <p:nvPr/>
        </p:nvSpPr>
        <p:spPr>
          <a:xfrm rot="510093">
            <a:off x="4709371" y="2061499"/>
            <a:ext cx="1824359" cy="45719"/>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6" name="TextBox 35">
            <a:extLst>
              <a:ext uri="{FF2B5EF4-FFF2-40B4-BE49-F238E27FC236}">
                <a16:creationId xmlns:a16="http://schemas.microsoft.com/office/drawing/2014/main" id="{7E9A3660-F98C-4D53-B2A5-3CC317261840}"/>
              </a:ext>
            </a:extLst>
          </p:cNvPr>
          <p:cNvSpPr txBox="1"/>
          <p:nvPr/>
        </p:nvSpPr>
        <p:spPr>
          <a:xfrm>
            <a:off x="3679397" y="5557872"/>
            <a:ext cx="3008079" cy="253916"/>
          </a:xfrm>
          <a:prstGeom prst="rect">
            <a:avLst/>
          </a:prstGeom>
          <a:noFill/>
        </p:spPr>
        <p:txBody>
          <a:bodyPr wrap="square" rtlCol="0">
            <a:spAutoFit/>
          </a:bodyPr>
          <a:lstStyle/>
          <a:p>
            <a:r>
              <a:rPr lang="en-US" sz="1050" dirty="0">
                <a:solidFill>
                  <a:srgbClr val="FF0000"/>
                </a:solidFill>
                <a:highlight>
                  <a:srgbClr val="FFFF00"/>
                </a:highlight>
              </a:rPr>
              <a:t>Heading (triple spaced above, double spaced below)</a:t>
            </a:r>
          </a:p>
        </p:txBody>
      </p:sp>
      <p:sp>
        <p:nvSpPr>
          <p:cNvPr id="37" name="TextBox 36">
            <a:extLst>
              <a:ext uri="{FF2B5EF4-FFF2-40B4-BE49-F238E27FC236}">
                <a16:creationId xmlns:a16="http://schemas.microsoft.com/office/drawing/2014/main" id="{6E8310A0-0A93-287B-2A84-58567F16B5BD}"/>
              </a:ext>
            </a:extLst>
          </p:cNvPr>
          <p:cNvSpPr txBox="1"/>
          <p:nvPr/>
        </p:nvSpPr>
        <p:spPr>
          <a:xfrm>
            <a:off x="512758" y="5564958"/>
            <a:ext cx="966874" cy="461665"/>
          </a:xfrm>
          <a:prstGeom prst="rect">
            <a:avLst/>
          </a:prstGeom>
          <a:noFill/>
        </p:spPr>
        <p:txBody>
          <a:bodyPr wrap="square" rtlCol="0">
            <a:spAutoFit/>
          </a:bodyPr>
          <a:lstStyle/>
          <a:p>
            <a:r>
              <a:rPr lang="en-US" sz="2400" i="1" dirty="0">
                <a:solidFill>
                  <a:srgbClr val="FF0000"/>
                </a:solidFill>
                <a:highlight>
                  <a:srgbClr val="FFFF00"/>
                </a:highlight>
                <a:sym typeface="Wingdings" panose="05000000000000000000" pitchFamily="2" charset="2"/>
              </a:rPr>
              <a:t>Result</a:t>
            </a:r>
            <a:endParaRPr lang="en-US" sz="2400" dirty="0">
              <a:highlight>
                <a:srgbClr val="FFFF00"/>
              </a:highlight>
            </a:endParaRPr>
          </a:p>
        </p:txBody>
      </p:sp>
      <p:sp>
        <p:nvSpPr>
          <p:cNvPr id="39" name="Arrow: Right 38">
            <a:extLst>
              <a:ext uri="{FF2B5EF4-FFF2-40B4-BE49-F238E27FC236}">
                <a16:creationId xmlns:a16="http://schemas.microsoft.com/office/drawing/2014/main" id="{9B6B7198-580A-3187-0B67-FDE48DECA753}"/>
              </a:ext>
            </a:extLst>
          </p:cNvPr>
          <p:cNvSpPr/>
          <p:nvPr/>
        </p:nvSpPr>
        <p:spPr>
          <a:xfrm rot="16200000" flipV="1">
            <a:off x="1768072" y="5439569"/>
            <a:ext cx="266834" cy="45719"/>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0" name="Arrow: Right 39">
            <a:extLst>
              <a:ext uri="{FF2B5EF4-FFF2-40B4-BE49-F238E27FC236}">
                <a16:creationId xmlns:a16="http://schemas.microsoft.com/office/drawing/2014/main" id="{9044EE21-8CFD-CBF0-1ABA-421E0C954E92}"/>
              </a:ext>
            </a:extLst>
          </p:cNvPr>
          <p:cNvSpPr/>
          <p:nvPr/>
        </p:nvSpPr>
        <p:spPr>
          <a:xfrm rot="16200000" flipV="1">
            <a:off x="1822360" y="5767168"/>
            <a:ext cx="158256" cy="45719"/>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2" name="Arrow: Right 41">
            <a:extLst>
              <a:ext uri="{FF2B5EF4-FFF2-40B4-BE49-F238E27FC236}">
                <a16:creationId xmlns:a16="http://schemas.microsoft.com/office/drawing/2014/main" id="{FEBAC483-3AEF-453E-7D3C-355BC1CD7691}"/>
              </a:ext>
            </a:extLst>
          </p:cNvPr>
          <p:cNvSpPr/>
          <p:nvPr/>
        </p:nvSpPr>
        <p:spPr>
          <a:xfrm rot="16200000" flipH="1">
            <a:off x="7337829" y="2119257"/>
            <a:ext cx="142337" cy="57457"/>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3" name="Arrow: Right 42">
            <a:extLst>
              <a:ext uri="{FF2B5EF4-FFF2-40B4-BE49-F238E27FC236}">
                <a16:creationId xmlns:a16="http://schemas.microsoft.com/office/drawing/2014/main" id="{CA647C7C-DA57-89A9-02FD-BC94CAC38726}"/>
              </a:ext>
            </a:extLst>
          </p:cNvPr>
          <p:cNvSpPr/>
          <p:nvPr/>
        </p:nvSpPr>
        <p:spPr>
          <a:xfrm rot="16200000" flipH="1">
            <a:off x="7345629" y="2341795"/>
            <a:ext cx="142337" cy="57457"/>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931050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9D84-592F-4F26-9F50-3FB9218697FE}"/>
              </a:ext>
            </a:extLst>
          </p:cNvPr>
          <p:cNvSpPr>
            <a:spLocks noGrp="1"/>
          </p:cNvSpPr>
          <p:nvPr>
            <p:ph type="title"/>
          </p:nvPr>
        </p:nvSpPr>
        <p:spPr>
          <a:xfrm>
            <a:off x="2323414" y="4396606"/>
            <a:ext cx="7729728" cy="805490"/>
          </a:xfrm>
        </p:spPr>
        <p:txBody>
          <a:bodyPr/>
          <a:lstStyle/>
          <a:p>
            <a:r>
              <a:rPr lang="en-US" dirty="0">
                <a:latin typeface="Times New Roman" panose="02020603050405020304" pitchFamily="18" charset="0"/>
                <a:cs typeface="Times New Roman" panose="02020603050405020304" pitchFamily="18" charset="0"/>
              </a:rPr>
              <a:t>Other Questions? </a:t>
            </a:r>
          </a:p>
        </p:txBody>
      </p:sp>
      <p:sp>
        <p:nvSpPr>
          <p:cNvPr id="3" name="Content Placeholder 2">
            <a:extLst>
              <a:ext uri="{FF2B5EF4-FFF2-40B4-BE49-F238E27FC236}">
                <a16:creationId xmlns:a16="http://schemas.microsoft.com/office/drawing/2014/main" id="{92D8C677-4F23-4DC1-B1D0-B6530AA280BD}"/>
              </a:ext>
            </a:extLst>
          </p:cNvPr>
          <p:cNvSpPr>
            <a:spLocks noGrp="1"/>
          </p:cNvSpPr>
          <p:nvPr>
            <p:ph idx="1"/>
          </p:nvPr>
        </p:nvSpPr>
        <p:spPr>
          <a:xfrm>
            <a:off x="2432399" y="5520905"/>
            <a:ext cx="7327201" cy="1005255"/>
          </a:xfrm>
        </p:spPr>
        <p:txBody>
          <a:bodyPr>
            <a:normAutofit fontScale="85000" lnSpcReduction="10000"/>
          </a:bodyPr>
          <a:lstStyle/>
          <a:p>
            <a:pPr marL="0" indent="0">
              <a:buNone/>
            </a:pPr>
            <a:r>
              <a:rPr lang="en-US" sz="1600" u="sng" dirty="0">
                <a:latin typeface="Times New Roman" panose="02020603050405020304" pitchFamily="18" charset="0"/>
                <a:cs typeface="Times New Roman" panose="02020603050405020304" pitchFamily="18" charset="0"/>
              </a:rPr>
              <a:t>Today</a:t>
            </a:r>
            <a:r>
              <a:rPr lang="en-US" sz="1600" dirty="0">
                <a:latin typeface="Times New Roman" panose="02020603050405020304" pitchFamily="18" charset="0"/>
                <a:cs typeface="Times New Roman" panose="02020603050405020304" pitchFamily="18" charset="0"/>
              </a:rPr>
              <a:t>: continue working on individual formatting issues with Ms. Moore, Dr. Beck, and your peers. </a:t>
            </a:r>
          </a:p>
          <a:p>
            <a:pPr marL="0" indent="0">
              <a:buNone/>
            </a:pPr>
            <a:r>
              <a:rPr lang="en-US" sz="1600" u="sng" dirty="0">
                <a:latin typeface="Times New Roman" panose="02020603050405020304" pitchFamily="18" charset="0"/>
                <a:cs typeface="Times New Roman" panose="02020603050405020304" pitchFamily="18" charset="0"/>
              </a:rPr>
              <a:t>Outside this workshop</a:t>
            </a:r>
            <a:r>
              <a:rPr lang="en-US" sz="1600" dirty="0">
                <a:latin typeface="Times New Roman" panose="02020603050405020304" pitchFamily="18" charset="0"/>
                <a:cs typeface="Times New Roman" panose="02020603050405020304" pitchFamily="18" charset="0"/>
              </a:rPr>
              <a:t>: if you can’t figure it out in the style guide or our Formatting Guidelines document, try Googling the problem. Then, email Dr. Beck or Ms. Moore if you are stuck!</a:t>
            </a:r>
          </a:p>
        </p:txBody>
      </p:sp>
      <p:sp>
        <p:nvSpPr>
          <p:cNvPr id="4" name="Title 1">
            <a:extLst>
              <a:ext uri="{FF2B5EF4-FFF2-40B4-BE49-F238E27FC236}">
                <a16:creationId xmlns:a16="http://schemas.microsoft.com/office/drawing/2014/main" id="{0309E2AB-FFF6-7F46-863E-22EC2C26879B}"/>
              </a:ext>
            </a:extLst>
          </p:cNvPr>
          <p:cNvSpPr txBox="1">
            <a:spLocks/>
          </p:cNvSpPr>
          <p:nvPr/>
        </p:nvSpPr>
        <p:spPr bwMode="black">
          <a:xfrm>
            <a:off x="2231136" y="587083"/>
            <a:ext cx="7729728" cy="805489"/>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latin typeface="Times New Roman" panose="02020603050405020304" pitchFamily="18" charset="0"/>
                <a:cs typeface="Times New Roman" panose="02020603050405020304" pitchFamily="18" charset="0"/>
              </a:rPr>
              <a:t>A very handy tip: </a:t>
            </a:r>
          </a:p>
        </p:txBody>
      </p:sp>
      <p:sp>
        <p:nvSpPr>
          <p:cNvPr id="6" name="Content Placeholder 2">
            <a:extLst>
              <a:ext uri="{FF2B5EF4-FFF2-40B4-BE49-F238E27FC236}">
                <a16:creationId xmlns:a16="http://schemas.microsoft.com/office/drawing/2014/main" id="{656C6D69-525A-9E08-300A-2CA7F6D7573A}"/>
              </a:ext>
            </a:extLst>
          </p:cNvPr>
          <p:cNvSpPr txBox="1">
            <a:spLocks/>
          </p:cNvSpPr>
          <p:nvPr/>
        </p:nvSpPr>
        <p:spPr>
          <a:xfrm>
            <a:off x="2673124" y="1655904"/>
            <a:ext cx="6845752" cy="215597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sz="2900" b="1" dirty="0">
                <a:latin typeface="Times New Roman" panose="02020603050405020304" pitchFamily="18" charset="0"/>
                <a:cs typeface="Times New Roman" panose="02020603050405020304" pitchFamily="18" charset="0"/>
              </a:rPr>
              <a:t>When in doubt, forget the bells and whistles. </a:t>
            </a:r>
          </a:p>
          <a:p>
            <a:pPr marL="0" indent="0">
              <a:buFont typeface="Arial" panose="020B0604020202020204" pitchFamily="34" charset="0"/>
              <a:buNone/>
            </a:pPr>
            <a:r>
              <a:rPr lang="en-US" sz="2300" dirty="0">
                <a:latin typeface="Times New Roman" panose="02020603050405020304" pitchFamily="18" charset="0"/>
                <a:cs typeface="Times New Roman" panose="02020603050405020304" pitchFamily="18" charset="0"/>
              </a:rPr>
              <a:t>That is, sometimes it is easier/faster/more accurate to do something ‘manually’ rather than to try to adjust the settings in your program. </a:t>
            </a:r>
          </a:p>
          <a:p>
            <a:pPr marL="0" indent="0">
              <a:buFont typeface="Arial" panose="020B0604020202020204" pitchFamily="34" charset="0"/>
              <a:buNone/>
            </a:pPr>
            <a:r>
              <a:rPr lang="en-US" sz="1700" b="1" dirty="0">
                <a:latin typeface="Times New Roman" panose="02020603050405020304" pitchFamily="18" charset="0"/>
                <a:cs typeface="Times New Roman" panose="02020603050405020304" pitchFamily="18" charset="0"/>
              </a:rPr>
              <a:t>For example: for the first page of a new chapter, simply use the “return” key and the side ruler to get the top margin to 1.5 inches, rather than trying to adjust the top margin settings for just that page.</a:t>
            </a:r>
          </a:p>
          <a:p>
            <a:pPr marL="0" indent="0">
              <a:buFont typeface="Arial" panose="020B0604020202020204" pitchFamily="34" charset="0"/>
              <a:buNone/>
            </a:pPr>
            <a:r>
              <a:rPr lang="en-US" sz="2300" dirty="0">
                <a:latin typeface="Times New Roman" panose="02020603050405020304" pitchFamily="18" charset="0"/>
                <a:cs typeface="Times New Roman" panose="02020603050405020304" pitchFamily="18" charset="0"/>
              </a:rPr>
              <a:t>Ultimately, the measure of success is how things look on the printed page, not how “tidy” the behind-the-scenes work is. </a:t>
            </a:r>
          </a:p>
          <a:p>
            <a:pPr marL="0" indent="0">
              <a:buFont typeface="Arial" panose="020B0604020202020204" pitchFamily="34" charset="0"/>
              <a:buNone/>
            </a:pPr>
            <a:endParaRPr lang="en-US" sz="16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99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54384-145E-452C-BD95-90D7218BE496}"/>
              </a:ext>
            </a:extLst>
          </p:cNvPr>
          <p:cNvSpPr>
            <a:spLocks noGrp="1"/>
          </p:cNvSpPr>
          <p:nvPr>
            <p:ph type="title"/>
          </p:nvPr>
        </p:nvSpPr>
        <p:spPr>
          <a:xfrm>
            <a:off x="2231136" y="536544"/>
            <a:ext cx="7729728" cy="453005"/>
          </a:xfrm>
        </p:spPr>
        <p:txBody>
          <a:bodyPr>
            <a:normAutofit fontScale="90000"/>
          </a:bodyPr>
          <a:lstStyle/>
          <a:p>
            <a:r>
              <a:rPr lang="en-US" dirty="0">
                <a:latin typeface="Times New Roman" panose="02020603050405020304" pitchFamily="18" charset="0"/>
                <a:cs typeface="Times New Roman" panose="02020603050405020304" pitchFamily="18" charset="0"/>
              </a:rPr>
              <a:t>HP Thesis Formatting Guidelines:</a:t>
            </a:r>
          </a:p>
        </p:txBody>
      </p:sp>
      <p:sp>
        <p:nvSpPr>
          <p:cNvPr id="3" name="Content Placeholder 2">
            <a:extLst>
              <a:ext uri="{FF2B5EF4-FFF2-40B4-BE49-F238E27FC236}">
                <a16:creationId xmlns:a16="http://schemas.microsoft.com/office/drawing/2014/main" id="{9310DA62-C182-4F9A-966B-93E99363FDC1}"/>
              </a:ext>
            </a:extLst>
          </p:cNvPr>
          <p:cNvSpPr>
            <a:spLocks noGrp="1"/>
          </p:cNvSpPr>
          <p:nvPr>
            <p:ph idx="1"/>
          </p:nvPr>
        </p:nvSpPr>
        <p:spPr>
          <a:xfrm>
            <a:off x="2231136" y="1544996"/>
            <a:ext cx="7575594" cy="873351"/>
          </a:xfrm>
        </p:spPr>
        <p:txBody>
          <a:bodyPr>
            <a:normAutofit/>
          </a:bodyPr>
          <a:lstStyle/>
          <a:p>
            <a:pPr marL="0" indent="0" algn="ctr">
              <a:buNone/>
            </a:pPr>
            <a:r>
              <a:rPr lang="en-US" sz="1900" dirty="0">
                <a:latin typeface="Times New Roman" panose="02020603050405020304" pitchFamily="18" charset="0"/>
                <a:cs typeface="Times New Roman" panose="02020603050405020304" pitchFamily="18" charset="0"/>
              </a:rPr>
              <a:t>Honors Program Website, under Current Students:  Thesis:  Thesis Format</a:t>
            </a:r>
          </a:p>
          <a:p>
            <a:pPr marL="0" indent="0" algn="ctr">
              <a:buNone/>
            </a:pPr>
            <a:r>
              <a:rPr lang="en-US" sz="1900" dirty="0">
                <a:latin typeface="Times New Roman" panose="02020603050405020304" pitchFamily="18" charset="0"/>
                <a:cs typeface="Times New Roman" panose="02020603050405020304" pitchFamily="18" charset="0"/>
                <a:hlinkClick r:id="rId2"/>
              </a:rPr>
              <a:t>https://program.honors.baylor.edu/current-students/thesis/thesis-format</a:t>
            </a:r>
            <a:r>
              <a:rPr lang="en-US" sz="1900" dirty="0">
                <a:latin typeface="Times New Roman" panose="02020603050405020304" pitchFamily="18" charset="0"/>
                <a:cs typeface="Times New Roman" panose="02020603050405020304" pitchFamily="18" charset="0"/>
              </a:rPr>
              <a:t> </a:t>
            </a:r>
          </a:p>
          <a:p>
            <a:pPr marL="0" indent="0">
              <a:buNone/>
            </a:pPr>
            <a:endParaRPr lang="en-US" dirty="0"/>
          </a:p>
        </p:txBody>
      </p:sp>
      <p:sp>
        <p:nvSpPr>
          <p:cNvPr id="7" name="TextBox 6">
            <a:extLst>
              <a:ext uri="{FF2B5EF4-FFF2-40B4-BE49-F238E27FC236}">
                <a16:creationId xmlns:a16="http://schemas.microsoft.com/office/drawing/2014/main" id="{B8C21FB5-E92C-BEDF-2F54-F25D443F6C5B}"/>
              </a:ext>
            </a:extLst>
          </p:cNvPr>
          <p:cNvSpPr txBox="1"/>
          <p:nvPr/>
        </p:nvSpPr>
        <p:spPr>
          <a:xfrm>
            <a:off x="1853966" y="4013132"/>
            <a:ext cx="8766496" cy="1815882"/>
          </a:xfrm>
          <a:prstGeom prst="rect">
            <a:avLst/>
          </a:prstGeom>
          <a:noFill/>
        </p:spPr>
        <p:txBody>
          <a:bodyPr wrap="square">
            <a:spAutoFit/>
          </a:bodyPr>
          <a:lstStyle/>
          <a:p>
            <a:pPr marL="0" indent="0">
              <a:buNone/>
            </a:pPr>
            <a:r>
              <a:rPr lang="en-US" sz="1600" dirty="0">
                <a:effectLst/>
                <a:latin typeface="Times New Roman" panose="02020603050405020304" pitchFamily="18" charset="0"/>
              </a:rPr>
              <a:t>	“The Honors Program requires each of its students to conduct, under the supervision of a Baylor faculty member, a project that represents independent research or some other form of advanced scholarship. The product of such scholarship is an Honors thesis. Copies of each such thesis are bound and archived in the office of the Honors Program. </a:t>
            </a:r>
            <a:r>
              <a:rPr lang="en-US" sz="1600" i="1" dirty="0">
                <a:effectLst/>
                <a:latin typeface="Times New Roman" panose="02020603050405020304" pitchFamily="18" charset="0"/>
              </a:rPr>
              <a:t>The quality of these works reflects the standards of Baylor University, the Honors College, the Honors Program, your department or institute, and the professors who work with you on this project. Most importantly, the quality of your Honors thesis reflects upon your professionalism” </a:t>
            </a:r>
            <a:r>
              <a:rPr lang="en-US" sz="1600" dirty="0">
                <a:effectLst/>
                <a:latin typeface="Times New Roman" panose="02020603050405020304" pitchFamily="18" charset="0"/>
              </a:rPr>
              <a:t>(</a:t>
            </a:r>
            <a:r>
              <a:rPr lang="en-US" sz="1600" i="1" dirty="0">
                <a:effectLst/>
                <a:latin typeface="Times New Roman" panose="02020603050405020304" pitchFamily="18" charset="0"/>
              </a:rPr>
              <a:t>Guidelines</a:t>
            </a:r>
            <a:r>
              <a:rPr lang="en-US" sz="1600" i="1" dirty="0">
                <a:latin typeface="Times New Roman" panose="02020603050405020304" pitchFamily="18" charset="0"/>
              </a:rPr>
              <a:t> </a:t>
            </a:r>
            <a:r>
              <a:rPr lang="en-US" sz="1600" dirty="0">
                <a:latin typeface="Times New Roman" panose="02020603050405020304" pitchFamily="18" charset="0"/>
              </a:rPr>
              <a:t>12). </a:t>
            </a:r>
            <a:endParaRPr lang="en-US" i="1" dirty="0">
              <a:effectLst/>
              <a:latin typeface="Times New Roman" panose="02020603050405020304" pitchFamily="18" charset="0"/>
            </a:endParaRPr>
          </a:p>
        </p:txBody>
      </p:sp>
      <p:sp>
        <p:nvSpPr>
          <p:cNvPr id="10" name="Title 1">
            <a:extLst>
              <a:ext uri="{FF2B5EF4-FFF2-40B4-BE49-F238E27FC236}">
                <a16:creationId xmlns:a16="http://schemas.microsoft.com/office/drawing/2014/main" id="{E91DBD67-D330-A690-9804-EC3568E6704F}"/>
              </a:ext>
            </a:extLst>
          </p:cNvPr>
          <p:cNvSpPr txBox="1">
            <a:spLocks/>
          </p:cNvSpPr>
          <p:nvPr/>
        </p:nvSpPr>
        <p:spPr bwMode="black">
          <a:xfrm>
            <a:off x="2231136" y="3207789"/>
            <a:ext cx="7729728" cy="453005"/>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500" dirty="0">
                <a:latin typeface="Times New Roman" panose="02020603050405020304" pitchFamily="18" charset="0"/>
                <a:cs typeface="Times New Roman" panose="02020603050405020304" pitchFamily="18" charset="0"/>
              </a:rPr>
              <a:t>Why does formatting matter?</a:t>
            </a:r>
          </a:p>
        </p:txBody>
      </p:sp>
    </p:spTree>
    <p:extLst>
      <p:ext uri="{BB962C8B-B14F-4D97-AF65-F5344CB8AC3E}">
        <p14:creationId xmlns:p14="http://schemas.microsoft.com/office/powerpoint/2010/main" val="344964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28C91-05F2-4101-AC8F-2D0D079F9EEE}"/>
              </a:ext>
            </a:extLst>
          </p:cNvPr>
          <p:cNvSpPr>
            <a:spLocks noGrp="1"/>
          </p:cNvSpPr>
          <p:nvPr>
            <p:ph type="title"/>
          </p:nvPr>
        </p:nvSpPr>
        <p:spPr>
          <a:xfrm>
            <a:off x="1111807" y="587188"/>
            <a:ext cx="9968386" cy="536938"/>
          </a:xfrm>
        </p:spPr>
        <p:txBody>
          <a:bodyPr>
            <a:noAutofit/>
          </a:bodyPr>
          <a:lstStyle/>
          <a:p>
            <a:r>
              <a:rPr lang="en-US" sz="2400" dirty="0">
                <a:latin typeface="Times New Roman" panose="02020603050405020304" pitchFamily="18" charset="0"/>
              </a:rPr>
              <a:t>What style guidelines do I follow for my thesis?</a:t>
            </a:r>
            <a:endParaRPr lang="en-US" sz="2400" dirty="0"/>
          </a:p>
        </p:txBody>
      </p:sp>
      <p:sp>
        <p:nvSpPr>
          <p:cNvPr id="3" name="Content Placeholder 2">
            <a:extLst>
              <a:ext uri="{FF2B5EF4-FFF2-40B4-BE49-F238E27FC236}">
                <a16:creationId xmlns:a16="http://schemas.microsoft.com/office/drawing/2014/main" id="{7A096073-7535-40B1-BDCF-5276FFBDCB1D}"/>
              </a:ext>
            </a:extLst>
          </p:cNvPr>
          <p:cNvSpPr>
            <a:spLocks noGrp="1"/>
          </p:cNvSpPr>
          <p:nvPr>
            <p:ph idx="1"/>
          </p:nvPr>
        </p:nvSpPr>
        <p:spPr>
          <a:xfrm>
            <a:off x="838200" y="1350628"/>
            <a:ext cx="10515600" cy="2265027"/>
          </a:xfrm>
        </p:spPr>
        <p:txBody>
          <a:bodyPr>
            <a:normAutofit/>
          </a:bodyPr>
          <a:lstStyle/>
          <a:p>
            <a:r>
              <a:rPr lang="en-US" sz="1600" dirty="0">
                <a:effectLst/>
                <a:latin typeface="Times New Roman" panose="02020603050405020304" pitchFamily="18" charset="0"/>
              </a:rPr>
              <a:t>See pages 12-13 of the </a:t>
            </a:r>
            <a:r>
              <a:rPr lang="en-US" sz="1600" i="1" dirty="0">
                <a:effectLst/>
                <a:latin typeface="Times New Roman" panose="02020603050405020304" pitchFamily="18" charset="0"/>
              </a:rPr>
              <a:t>Guide</a:t>
            </a:r>
          </a:p>
          <a:p>
            <a:r>
              <a:rPr lang="en-US" sz="1600" dirty="0">
                <a:effectLst/>
                <a:latin typeface="Times New Roman" panose="02020603050405020304" pitchFamily="18" charset="0"/>
              </a:rPr>
              <a:t>Part A: content, writing style, and format (incl. citations): you + mentor</a:t>
            </a:r>
          </a:p>
          <a:p>
            <a:pPr lvl="1"/>
            <a:r>
              <a:rPr lang="en-US" sz="1400" dirty="0">
                <a:effectLst/>
                <a:latin typeface="Times New Roman" panose="02020603050405020304" pitchFamily="18" charset="0"/>
              </a:rPr>
              <a:t>Often, the standard style guide followed for a graduate-level dissertation or thesis in the given discipline; however, the final decision on style manual should be made by your thesis mentor. </a:t>
            </a:r>
          </a:p>
          <a:p>
            <a:r>
              <a:rPr lang="en-US" sz="1600" dirty="0">
                <a:effectLst/>
                <a:latin typeface="Times New Roman" panose="02020603050405020304" pitchFamily="18" charset="0"/>
              </a:rPr>
              <a:t>Part B: uniform elements </a:t>
            </a:r>
            <a:r>
              <a:rPr lang="en-US" sz="1600" dirty="0">
                <a:latin typeface="Times New Roman" panose="02020603050405020304" pitchFamily="18" charset="0"/>
              </a:rPr>
              <a:t>across all theses</a:t>
            </a:r>
          </a:p>
          <a:p>
            <a:pPr lvl="1"/>
            <a:r>
              <a:rPr lang="en-US" sz="1400" dirty="0">
                <a:effectLst/>
                <a:latin typeface="Times New Roman" panose="02020603050405020304" pitchFamily="18" charset="0"/>
              </a:rPr>
              <a:t>“The Honors Program defines </a:t>
            </a:r>
            <a:r>
              <a:rPr lang="en-US" sz="1400" u="sng" dirty="0">
                <a:effectLst/>
                <a:latin typeface="Times New Roman" panose="02020603050405020304" pitchFamily="18" charset="0"/>
              </a:rPr>
              <a:t>in this document</a:t>
            </a:r>
            <a:r>
              <a:rPr lang="en-US" sz="1400" dirty="0">
                <a:effectLst/>
                <a:latin typeface="Times New Roman" panose="02020603050405020304" pitchFamily="18" charset="0"/>
              </a:rPr>
              <a:t> the standard style and format that should apply to all theses completed as part of the program’s curriculum.”</a:t>
            </a:r>
          </a:p>
          <a:p>
            <a:pPr marL="0" indent="0">
              <a:buNone/>
            </a:pPr>
            <a:endParaRPr lang="en-US" sz="1200" dirty="0"/>
          </a:p>
        </p:txBody>
      </p:sp>
      <p:sp>
        <p:nvSpPr>
          <p:cNvPr id="4" name="Title 1">
            <a:extLst>
              <a:ext uri="{FF2B5EF4-FFF2-40B4-BE49-F238E27FC236}">
                <a16:creationId xmlns:a16="http://schemas.microsoft.com/office/drawing/2014/main" id="{C4EFB51B-D56F-FAED-3B3B-BF60FAE3320D}"/>
              </a:ext>
            </a:extLst>
          </p:cNvPr>
          <p:cNvSpPr txBox="1">
            <a:spLocks/>
          </p:cNvSpPr>
          <p:nvPr/>
        </p:nvSpPr>
        <p:spPr bwMode="black">
          <a:xfrm>
            <a:off x="1051253" y="4379052"/>
            <a:ext cx="9968386" cy="486561"/>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400" dirty="0">
                <a:effectLst/>
                <a:latin typeface="Times New Roman" panose="02020603050405020304" pitchFamily="18" charset="0"/>
              </a:rPr>
              <a:t>For </a:t>
            </a:r>
            <a:r>
              <a:rPr lang="en-US" sz="2400" b="1" dirty="0">
                <a:effectLst/>
                <a:latin typeface="Times New Roman" panose="02020603050405020304" pitchFamily="18" charset="0"/>
              </a:rPr>
              <a:t>any</a:t>
            </a:r>
            <a:r>
              <a:rPr lang="en-US" sz="2400" dirty="0">
                <a:effectLst/>
                <a:latin typeface="Times New Roman" panose="02020603050405020304" pitchFamily="18" charset="0"/>
              </a:rPr>
              <a:t> style guide, follow this rule:</a:t>
            </a:r>
            <a:endParaRPr lang="en-US" sz="2400" dirty="0"/>
          </a:p>
        </p:txBody>
      </p:sp>
      <p:sp>
        <p:nvSpPr>
          <p:cNvPr id="6" name="TextBox 5">
            <a:extLst>
              <a:ext uri="{FF2B5EF4-FFF2-40B4-BE49-F238E27FC236}">
                <a16:creationId xmlns:a16="http://schemas.microsoft.com/office/drawing/2014/main" id="{63F9EB39-2751-F389-B494-843F125EC855}"/>
              </a:ext>
            </a:extLst>
          </p:cNvPr>
          <p:cNvSpPr txBox="1"/>
          <p:nvPr/>
        </p:nvSpPr>
        <p:spPr>
          <a:xfrm>
            <a:off x="1051253" y="5193594"/>
            <a:ext cx="9788288" cy="1077218"/>
          </a:xfrm>
          <a:prstGeom prst="rect">
            <a:avLst/>
          </a:prstGeom>
          <a:noFill/>
        </p:spPr>
        <p:txBody>
          <a:bodyPr wrap="square">
            <a:spAutoFit/>
          </a:bodyPr>
          <a:lstStyle/>
          <a:p>
            <a:pPr marL="0" indent="0">
              <a:buNone/>
            </a:pPr>
            <a:r>
              <a:rPr lang="en-US" sz="1600" b="1" dirty="0">
                <a:effectLst/>
                <a:latin typeface="Times New Roman" panose="02020603050405020304" pitchFamily="18" charset="0"/>
              </a:rPr>
              <a:t>“If a conflict occurs between these Honors Program guidelines and the discipline-specific style guide, then the Honors Program guidelines should take precedence. </a:t>
            </a:r>
            <a:r>
              <a:rPr lang="en-US" sz="1600" dirty="0">
                <a:effectLst/>
                <a:latin typeface="Times New Roman" panose="02020603050405020304" pitchFamily="18" charset="0"/>
              </a:rPr>
              <a:t>Where neither departmental nor Honors Program specifications resolve a question, you should refer to Turabian’s </a:t>
            </a:r>
            <a:r>
              <a:rPr lang="en-US" sz="1600" i="1" dirty="0">
                <a:effectLst/>
                <a:latin typeface="Times New Roman" panose="02020603050405020304" pitchFamily="18" charset="0"/>
              </a:rPr>
              <a:t>Manual for Writers of Term Papers, Theses, and Dissertations</a:t>
            </a:r>
            <a:r>
              <a:rPr lang="en-US" sz="1600" dirty="0">
                <a:effectLst/>
                <a:latin typeface="Times New Roman" panose="02020603050405020304" pitchFamily="18" charset="0"/>
              </a:rPr>
              <a:t>. In the end, you must be </a:t>
            </a:r>
            <a:r>
              <a:rPr lang="en-US" sz="1600" b="1" dirty="0">
                <a:effectLst/>
                <a:latin typeface="Times New Roman" panose="02020603050405020304" pitchFamily="18" charset="0"/>
              </a:rPr>
              <a:t>consistent</a:t>
            </a:r>
            <a:r>
              <a:rPr lang="en-US" sz="1600" dirty="0">
                <a:effectLst/>
                <a:latin typeface="Times New Roman" panose="02020603050405020304" pitchFamily="18" charset="0"/>
              </a:rPr>
              <a:t> in using the adopted style throughout the document” (13).</a:t>
            </a:r>
            <a:endParaRPr lang="en-US" sz="1600" dirty="0"/>
          </a:p>
        </p:txBody>
      </p:sp>
    </p:spTree>
    <p:extLst>
      <p:ext uri="{BB962C8B-B14F-4D97-AF65-F5344CB8AC3E}">
        <p14:creationId xmlns:p14="http://schemas.microsoft.com/office/powerpoint/2010/main" val="190519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7639-EA98-4A5C-9A67-76A2276FABB2}"/>
              </a:ext>
            </a:extLst>
          </p:cNvPr>
          <p:cNvSpPr>
            <a:spLocks noGrp="1"/>
          </p:cNvSpPr>
          <p:nvPr>
            <p:ph type="title"/>
          </p:nvPr>
        </p:nvSpPr>
        <p:spPr>
          <a:xfrm>
            <a:off x="1402192" y="603965"/>
            <a:ext cx="9387616" cy="511771"/>
          </a:xfrm>
        </p:spPr>
        <p:txBody>
          <a:bodyPr>
            <a:normAutofit fontScale="90000"/>
          </a:bodyPr>
          <a:lstStyle/>
          <a:p>
            <a:r>
              <a:rPr lang="en-US" dirty="0">
                <a:latin typeface="Times New Roman" panose="02020603050405020304" pitchFamily="18" charset="0"/>
                <a:cs typeface="Times New Roman" panose="02020603050405020304" pitchFamily="18" charset="0"/>
              </a:rPr>
              <a:t>Formatting Basics (p. 14-31 of the </a:t>
            </a:r>
            <a:r>
              <a:rPr lang="en-US" i="1" dirty="0">
                <a:latin typeface="Times New Roman" panose="02020603050405020304" pitchFamily="18" charset="0"/>
                <a:cs typeface="Times New Roman" panose="02020603050405020304" pitchFamily="18" charset="0"/>
              </a:rPr>
              <a:t>Guide)</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F7B0C72-942C-4859-8003-1E24B87289A5}"/>
              </a:ext>
            </a:extLst>
          </p:cNvPr>
          <p:cNvSpPr>
            <a:spLocks noGrp="1"/>
          </p:cNvSpPr>
          <p:nvPr>
            <p:ph idx="1"/>
          </p:nvPr>
        </p:nvSpPr>
        <p:spPr>
          <a:xfrm>
            <a:off x="3805456" y="1333850"/>
            <a:ext cx="4581088" cy="3322040"/>
          </a:xfrm>
        </p:spPr>
        <p:txBody>
          <a:bodyPr>
            <a:normAutofit/>
          </a:bodyPr>
          <a:lstStyle/>
          <a:p>
            <a:r>
              <a:rPr lang="en-US" sz="1600" dirty="0">
                <a:latin typeface="Times New Roman" panose="02020603050405020304" pitchFamily="18" charset="0"/>
                <a:cs typeface="Times New Roman" panose="02020603050405020304" pitchFamily="18" charset="0"/>
              </a:rPr>
              <a:t>Typeface and size (14)</a:t>
            </a:r>
          </a:p>
          <a:p>
            <a:r>
              <a:rPr lang="en-US" sz="1600" dirty="0">
                <a:latin typeface="Times New Roman" panose="02020603050405020304" pitchFamily="18" charset="0"/>
                <a:cs typeface="Times New Roman" panose="02020603050405020304" pitchFamily="18" charset="0"/>
              </a:rPr>
              <a:t>Margins (15)</a:t>
            </a:r>
          </a:p>
          <a:p>
            <a:r>
              <a:rPr lang="en-US" sz="1600" dirty="0">
                <a:latin typeface="Times New Roman" panose="02020603050405020304" pitchFamily="18" charset="0"/>
                <a:cs typeface="Times New Roman" panose="02020603050405020304" pitchFamily="18" charset="0"/>
              </a:rPr>
              <a:t>Spacing (15)</a:t>
            </a:r>
          </a:p>
          <a:p>
            <a:r>
              <a:rPr lang="en-US" sz="1600" dirty="0">
                <a:latin typeface="Times New Roman" panose="02020603050405020304" pitchFamily="18" charset="0"/>
                <a:cs typeface="Times New Roman" panose="02020603050405020304" pitchFamily="18" charset="0"/>
              </a:rPr>
              <a:t>Page Numbers (15; some links to guides, 23)</a:t>
            </a:r>
          </a:p>
          <a:p>
            <a:r>
              <a:rPr lang="en-US" sz="1600" dirty="0">
                <a:latin typeface="Times New Roman" panose="02020603050405020304" pitchFamily="18" charset="0"/>
                <a:cs typeface="Times New Roman" panose="02020603050405020304" pitchFamily="18" charset="0"/>
              </a:rPr>
              <a:t>Justification and hyphenation (16)</a:t>
            </a:r>
          </a:p>
          <a:p>
            <a:r>
              <a:rPr lang="en-US" sz="1600" dirty="0">
                <a:latin typeface="Times New Roman" panose="02020603050405020304" pitchFamily="18" charset="0"/>
                <a:cs typeface="Times New Roman" panose="02020603050405020304" pitchFamily="18" charset="0"/>
              </a:rPr>
              <a:t>Footnotes or endnotes (16-17)</a:t>
            </a:r>
          </a:p>
          <a:p>
            <a:r>
              <a:rPr lang="en-US" sz="1600" dirty="0">
                <a:latin typeface="Times New Roman" panose="02020603050405020304" pitchFamily="18" charset="0"/>
                <a:cs typeface="Times New Roman" panose="02020603050405020304" pitchFamily="18" charset="0"/>
              </a:rPr>
              <a:t>Headings (17-19)</a:t>
            </a:r>
          </a:p>
          <a:p>
            <a:r>
              <a:rPr lang="en-US" sz="1600" dirty="0">
                <a:latin typeface="Times New Roman" panose="02020603050405020304" pitchFamily="18" charset="0"/>
                <a:cs typeface="Times New Roman" panose="02020603050405020304" pitchFamily="18" charset="0"/>
              </a:rPr>
              <a:t>Order of thesis components (20)</a:t>
            </a:r>
          </a:p>
          <a:p>
            <a:r>
              <a:rPr lang="en-US" sz="1600" dirty="0">
                <a:latin typeface="Times New Roman" panose="02020603050405020304" pitchFamily="18" charset="0"/>
                <a:cs typeface="Times New Roman" panose="02020603050405020304" pitchFamily="18" charset="0"/>
              </a:rPr>
              <a:t>Your new best friend: THE APPENDIX (35-42)</a:t>
            </a:r>
          </a:p>
        </p:txBody>
      </p:sp>
    </p:spTree>
    <p:extLst>
      <p:ext uri="{BB962C8B-B14F-4D97-AF65-F5344CB8AC3E}">
        <p14:creationId xmlns:p14="http://schemas.microsoft.com/office/powerpoint/2010/main" val="204251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3AC6557-7664-F15E-3B99-44E2294B0D8A}"/>
              </a:ext>
            </a:extLst>
          </p:cNvPr>
          <p:cNvSpPr txBox="1">
            <a:spLocks noGrp="1"/>
          </p:cNvSpPr>
          <p:nvPr>
            <p:ph type="title"/>
          </p:nvPr>
        </p:nvSpPr>
        <p:spPr bwMode="black">
          <a:xfrm>
            <a:off x="2230438" y="965200"/>
            <a:ext cx="7731125" cy="118745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500" dirty="0">
                <a:latin typeface="Times New Roman" panose="02020603050405020304" pitchFamily="18" charset="0"/>
                <a:cs typeface="Times New Roman" panose="02020603050405020304" pitchFamily="18" charset="0"/>
              </a:rPr>
              <a:t>Exercises: Set Up of Preliminary Pages</a:t>
            </a:r>
          </a:p>
        </p:txBody>
      </p:sp>
      <p:sp>
        <p:nvSpPr>
          <p:cNvPr id="6" name="Content Placeholder 5">
            <a:extLst>
              <a:ext uri="{FF2B5EF4-FFF2-40B4-BE49-F238E27FC236}">
                <a16:creationId xmlns:a16="http://schemas.microsoft.com/office/drawing/2014/main" id="{D5C0646A-FBDB-A376-5955-B90AA74267E8}"/>
              </a:ext>
            </a:extLst>
          </p:cNvPr>
          <p:cNvSpPr>
            <a:spLocks noGrp="1"/>
          </p:cNvSpPr>
          <p:nvPr>
            <p:ph idx="1"/>
          </p:nvPr>
        </p:nvSpPr>
        <p:spPr>
          <a:xfrm>
            <a:off x="2231136" y="2638044"/>
            <a:ext cx="7729728" cy="3754129"/>
          </a:xfrm>
        </p:spPr>
        <p:txBody>
          <a:bodyPr>
            <a:normAutofit/>
          </a:bodyPr>
          <a:lstStyle/>
          <a:p>
            <a:pPr marL="0" indent="0">
              <a:buNone/>
            </a:pPr>
            <a:r>
              <a:rPr lang="en-US" u="sng" dirty="0">
                <a:latin typeface="Times New Roman" panose="02020603050405020304" pitchFamily="18" charset="0"/>
                <a:cs typeface="Times New Roman" panose="02020603050405020304" pitchFamily="18" charset="0"/>
              </a:rPr>
              <a:t>Note</a:t>
            </a:r>
            <a:r>
              <a:rPr lang="en-US" dirty="0">
                <a:latin typeface="Times New Roman" panose="02020603050405020304" pitchFamily="18" charset="0"/>
                <a:cs typeface="Times New Roman" panose="02020603050405020304" pitchFamily="18" charset="0"/>
              </a:rPr>
              <a:t>:  The following instructions and examples are particular to MS Word for Microsoft 365. Apple products and other versions of Word may have slight differences, especially in terms of things like icons and where various features are found on the screen. Most users are able to use these instructions as a starting point and fairly easily find the adjustments they need to make for their program/computer. If you are getting stuck, Googling “how to ____ in Word” usually works.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u="sng" dirty="0">
                <a:latin typeface="Times New Roman" panose="02020603050405020304" pitchFamily="18" charset="0"/>
                <a:cs typeface="Times New Roman" panose="02020603050405020304" pitchFamily="18" charset="0"/>
              </a:rPr>
              <a:t>Workshop instructions</a:t>
            </a:r>
            <a:r>
              <a:rPr lang="en-US" dirty="0">
                <a:latin typeface="Times New Roman" panose="02020603050405020304" pitchFamily="18" charset="0"/>
                <a:cs typeface="Times New Roman" panose="02020603050405020304" pitchFamily="18" charset="0"/>
              </a:rPr>
              <a:t>:  Open (or create) a “formatting draft” of your thesis document to play around with. If you don’t have these pages yet, for the purposes of the next few minutes create at least 3 pages (TITLE PAGE, TABLE OF CONTENTS, CHAPTER ONE—centered and in all caps). </a:t>
            </a:r>
          </a:p>
        </p:txBody>
      </p:sp>
    </p:spTree>
    <p:extLst>
      <p:ext uri="{BB962C8B-B14F-4D97-AF65-F5344CB8AC3E}">
        <p14:creationId xmlns:p14="http://schemas.microsoft.com/office/powerpoint/2010/main" val="45458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955BE-B237-4993-B272-535DA600722C}"/>
              </a:ext>
            </a:extLst>
          </p:cNvPr>
          <p:cNvSpPr>
            <a:spLocks noGrp="1"/>
          </p:cNvSpPr>
          <p:nvPr>
            <p:ph type="title"/>
          </p:nvPr>
        </p:nvSpPr>
        <p:spPr>
          <a:xfrm>
            <a:off x="1611916" y="905969"/>
            <a:ext cx="8968167" cy="1023499"/>
          </a:xfrm>
        </p:spPr>
        <p:txBody>
          <a:bodyPr>
            <a:normAutofit fontScale="90000"/>
          </a:bodyPr>
          <a:lstStyle/>
          <a:p>
            <a:r>
              <a:rPr lang="en-US" dirty="0">
                <a:latin typeface="Times New Roman" panose="02020603050405020304" pitchFamily="18" charset="0"/>
                <a:cs typeface="Times New Roman" panose="02020603050405020304" pitchFamily="18" charset="0"/>
              </a:rPr>
              <a:t>Page Numbers</a:t>
            </a:r>
            <a:br>
              <a:rPr lang="en-US"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(see p. 20, 23, and the Appendix of the </a:t>
            </a:r>
            <a:r>
              <a:rPr lang="en-US" sz="2000" i="1" dirty="0">
                <a:latin typeface="Times New Roman" panose="02020603050405020304" pitchFamily="18" charset="0"/>
                <a:cs typeface="Times New Roman" panose="02020603050405020304" pitchFamily="18" charset="0"/>
              </a:rPr>
              <a:t>Guide</a:t>
            </a:r>
            <a:r>
              <a:rPr lang="en-US" sz="200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34F707-C1DC-4CAE-997A-9D8D5A140311}"/>
              </a:ext>
            </a:extLst>
          </p:cNvPr>
          <p:cNvSpPr>
            <a:spLocks noGrp="1"/>
          </p:cNvSpPr>
          <p:nvPr>
            <p:ph idx="1"/>
          </p:nvPr>
        </p:nvSpPr>
        <p:spPr>
          <a:xfrm>
            <a:off x="2231136" y="2424166"/>
            <a:ext cx="7729728" cy="3817607"/>
          </a:xfrm>
        </p:spPr>
        <p:txBody>
          <a:bodyPr>
            <a:noAutofit/>
          </a:bodyPr>
          <a:lstStyle/>
          <a:p>
            <a:r>
              <a:rPr lang="en-US" sz="1600" dirty="0">
                <a:latin typeface="Times New Roman" panose="02020603050405020304" pitchFamily="18" charset="0"/>
                <a:cs typeface="Times New Roman" panose="02020603050405020304" pitchFamily="18" charset="0"/>
              </a:rPr>
              <a:t>There are three types of page numbers in your thesis:</a:t>
            </a:r>
          </a:p>
          <a:p>
            <a:pPr lvl="1"/>
            <a:r>
              <a:rPr lang="en-US" dirty="0">
                <a:latin typeface="Times New Roman" panose="02020603050405020304" pitchFamily="18" charset="0"/>
                <a:cs typeface="Times New Roman" panose="02020603050405020304" pitchFamily="18" charset="0"/>
              </a:rPr>
              <a:t>Section 1: </a:t>
            </a:r>
            <a:r>
              <a:rPr lang="en-US" b="1" dirty="0">
                <a:latin typeface="Times New Roman" panose="02020603050405020304" pitchFamily="18" charset="0"/>
                <a:cs typeface="Times New Roman" panose="02020603050405020304" pitchFamily="18" charset="0"/>
              </a:rPr>
              <a:t>unpaginated</a:t>
            </a:r>
            <a:r>
              <a:rPr lang="en-US" dirty="0">
                <a:latin typeface="Times New Roman" panose="02020603050405020304" pitchFamily="18" charset="0"/>
                <a:cs typeface="Times New Roman" panose="02020603050405020304" pitchFamily="18" charset="0"/>
              </a:rPr>
              <a:t> = abstract, signature page, title page</a:t>
            </a:r>
          </a:p>
          <a:p>
            <a:pPr lvl="1"/>
            <a:r>
              <a:rPr lang="en-US" dirty="0">
                <a:latin typeface="Times New Roman" panose="02020603050405020304" pitchFamily="18" charset="0"/>
                <a:cs typeface="Times New Roman" panose="02020603050405020304" pitchFamily="18" charset="0"/>
              </a:rPr>
              <a:t>Section 2: </a:t>
            </a:r>
            <a:r>
              <a:rPr lang="en-US" b="1" dirty="0">
                <a:latin typeface="Times New Roman" panose="02020603050405020304" pitchFamily="18" charset="0"/>
                <a:cs typeface="Times New Roman" panose="02020603050405020304" pitchFamily="18" charset="0"/>
              </a:rPr>
              <a:t>Roman numerals </a:t>
            </a:r>
            <a:r>
              <a:rPr lang="en-US" dirty="0">
                <a:latin typeface="Times New Roman" panose="02020603050405020304" pitchFamily="18" charset="0"/>
                <a:cs typeface="Times New Roman" panose="02020603050405020304" pitchFamily="18" charset="0"/>
              </a:rPr>
              <a:t>= Table of Contents and any other optional ‘front matter’ (List of Figures, Acknowledgments, Epigraph, etc.)</a:t>
            </a:r>
          </a:p>
          <a:p>
            <a:pPr lvl="2"/>
            <a:r>
              <a:rPr lang="en-US" dirty="0">
                <a:latin typeface="Times New Roman" panose="02020603050405020304" pitchFamily="18" charset="0"/>
                <a:cs typeface="Times New Roman" panose="02020603050405020304" pitchFamily="18" charset="0"/>
              </a:rPr>
              <a:t>Note: the first paginated page will actually be page “ii,” not page “i.”</a:t>
            </a:r>
          </a:p>
          <a:p>
            <a:pPr lvl="1"/>
            <a:r>
              <a:rPr lang="en-US" dirty="0">
                <a:latin typeface="Times New Roman" panose="02020603050405020304" pitchFamily="18" charset="0"/>
                <a:cs typeface="Times New Roman" panose="02020603050405020304" pitchFamily="18" charset="0"/>
              </a:rPr>
              <a:t>Section 3: </a:t>
            </a:r>
            <a:r>
              <a:rPr lang="en-US" b="1" dirty="0">
                <a:latin typeface="Times New Roman" panose="02020603050405020304" pitchFamily="18" charset="0"/>
                <a:cs typeface="Times New Roman" panose="02020603050405020304" pitchFamily="18" charset="0"/>
              </a:rPr>
              <a:t>Arabic numerals </a:t>
            </a:r>
            <a:r>
              <a:rPr lang="en-US" dirty="0">
                <a:latin typeface="Times New Roman" panose="02020603050405020304" pitchFamily="18" charset="0"/>
                <a:cs typeface="Times New Roman" panose="02020603050405020304" pitchFamily="18" charset="0"/>
              </a:rPr>
              <a:t>= first page of the first chapter through the end of the thesis (including any appendices and the bibliography). </a:t>
            </a:r>
          </a:p>
          <a:p>
            <a:pPr lvl="2"/>
            <a:r>
              <a:rPr lang="en-US" dirty="0">
                <a:latin typeface="Times New Roman" panose="02020603050405020304" pitchFamily="18" charset="0"/>
                <a:cs typeface="Times New Roman" panose="02020603050405020304" pitchFamily="18" charset="0"/>
              </a:rPr>
              <a:t>Page numbers in this section start with “1” and number continuously from there. </a:t>
            </a:r>
          </a:p>
          <a:p>
            <a:r>
              <a:rPr lang="en-US" sz="1600" dirty="0">
                <a:latin typeface="Times New Roman" panose="02020603050405020304" pitchFamily="18" charset="0"/>
                <a:cs typeface="Times New Roman" panose="02020603050405020304" pitchFamily="18" charset="0"/>
              </a:rPr>
              <a:t>All page numbers should be centered at the bottom of the page (with the bottom margin set to 1 inch). </a:t>
            </a:r>
          </a:p>
          <a:p>
            <a:r>
              <a:rPr lang="en-US" sz="1600" dirty="0">
                <a:latin typeface="Times New Roman" panose="02020603050405020304" pitchFamily="18" charset="0"/>
                <a:cs typeface="Times New Roman" panose="02020603050405020304" pitchFamily="18" charset="0"/>
              </a:rPr>
              <a:t>Make sure that the font and size of the page numbers match that of the body text!</a:t>
            </a:r>
          </a:p>
        </p:txBody>
      </p:sp>
    </p:spTree>
    <p:extLst>
      <p:ext uri="{BB962C8B-B14F-4D97-AF65-F5344CB8AC3E}">
        <p14:creationId xmlns:p14="http://schemas.microsoft.com/office/powerpoint/2010/main" val="1808970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7CD79415-0550-6E70-8808-BF6057F3C89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687728" y="2600079"/>
            <a:ext cx="4901674" cy="4257921"/>
          </a:xfrm>
          <a:prstGeom prst="rect">
            <a:avLst/>
          </a:prstGeom>
        </p:spPr>
      </p:pic>
      <p:sp>
        <p:nvSpPr>
          <p:cNvPr id="3" name="Content Placeholder 2">
            <a:extLst>
              <a:ext uri="{FF2B5EF4-FFF2-40B4-BE49-F238E27FC236}">
                <a16:creationId xmlns:a16="http://schemas.microsoft.com/office/drawing/2014/main" id="{4CE1C402-D8EE-42E1-86AD-6366CDFC0009}"/>
              </a:ext>
            </a:extLst>
          </p:cNvPr>
          <p:cNvSpPr>
            <a:spLocks noGrp="1"/>
          </p:cNvSpPr>
          <p:nvPr>
            <p:ph idx="1"/>
          </p:nvPr>
        </p:nvSpPr>
        <p:spPr>
          <a:xfrm>
            <a:off x="199845" y="1919963"/>
            <a:ext cx="3259347" cy="4756881"/>
          </a:xfrm>
        </p:spPr>
        <p:txBody>
          <a:bodyPr>
            <a:normAutofit fontScale="92500" lnSpcReduction="20000"/>
          </a:bodyPr>
          <a:lstStyle/>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Put your cursor at the end of the text on the </a:t>
            </a:r>
            <a:r>
              <a:rPr lang="en-US" b="1" dirty="0">
                <a:latin typeface="Times New Roman" panose="02020603050405020304" pitchFamily="18" charset="0"/>
                <a:cs typeface="Times New Roman" panose="02020603050405020304" pitchFamily="18" charset="0"/>
              </a:rPr>
              <a:t>last page </a:t>
            </a:r>
            <a:r>
              <a:rPr lang="en-US" dirty="0">
                <a:latin typeface="Times New Roman" panose="02020603050405020304" pitchFamily="18" charset="0"/>
                <a:cs typeface="Times New Roman" panose="02020603050405020304" pitchFamily="18" charset="0"/>
              </a:rPr>
              <a:t>of a section. Click on “Layout,” then “Breaks.” Under “Section Breaks,” click on “Next Page.” </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On the first page of the </a:t>
            </a:r>
            <a:r>
              <a:rPr lang="en-US" b="1" dirty="0">
                <a:latin typeface="Times New Roman" panose="02020603050405020304" pitchFamily="18" charset="0"/>
                <a:cs typeface="Times New Roman" panose="02020603050405020304" pitchFamily="18" charset="0"/>
              </a:rPr>
              <a:t>next</a:t>
            </a:r>
            <a:r>
              <a:rPr lang="en-US" dirty="0">
                <a:latin typeface="Times New Roman" panose="02020603050405020304" pitchFamily="18" charset="0"/>
                <a:cs typeface="Times New Roman" panose="02020603050405020304" pitchFamily="18" charset="0"/>
              </a:rPr>
              <a:t> section, double click at the bottom of the page to open the footer for that page. Then, under “Header and Footer,” make sure to </a:t>
            </a:r>
            <a:r>
              <a:rPr lang="en-US" b="1" dirty="0">
                <a:latin typeface="Times New Roman" panose="02020603050405020304" pitchFamily="18" charset="0"/>
                <a:cs typeface="Times New Roman" panose="02020603050405020304" pitchFamily="18" charset="0"/>
              </a:rPr>
              <a:t>deselect</a:t>
            </a:r>
            <a:r>
              <a:rPr lang="en-US" dirty="0">
                <a:latin typeface="Times New Roman" panose="02020603050405020304" pitchFamily="18" charset="0"/>
                <a:cs typeface="Times New Roman" panose="02020603050405020304" pitchFamily="18" charset="0"/>
              </a:rPr>
              <a:t> the “Link to Previous” button. (Word defaults to linking the headers and footers of sections together, and that is NOT what we want here.)</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Repeat steps 1 and 2 to create all three sections and unlink them from each other. </a:t>
            </a:r>
            <a:endParaRPr lang="en-US" dirty="0"/>
          </a:p>
          <a:p>
            <a:endParaRPr lang="en-US" dirty="0"/>
          </a:p>
        </p:txBody>
      </p:sp>
      <p:sp>
        <p:nvSpPr>
          <p:cNvPr id="8" name="Title 1">
            <a:extLst>
              <a:ext uri="{FF2B5EF4-FFF2-40B4-BE49-F238E27FC236}">
                <a16:creationId xmlns:a16="http://schemas.microsoft.com/office/drawing/2014/main" id="{1C9C1D43-E84B-5505-7743-2CE906C356FD}"/>
              </a:ext>
            </a:extLst>
          </p:cNvPr>
          <p:cNvSpPr>
            <a:spLocks noGrp="1"/>
          </p:cNvSpPr>
          <p:nvPr>
            <p:ph type="title"/>
          </p:nvPr>
        </p:nvSpPr>
        <p:spPr>
          <a:xfrm>
            <a:off x="838200" y="327804"/>
            <a:ext cx="10515600" cy="406312"/>
          </a:xfrm>
        </p:spPr>
        <p:txBody>
          <a:bodyPr>
            <a:noAutofit/>
          </a:bodyPr>
          <a:lstStyle/>
          <a:p>
            <a:r>
              <a:rPr lang="en-US" sz="2000" dirty="0">
                <a:latin typeface="Times New Roman" panose="02020603050405020304" pitchFamily="18" charset="0"/>
                <a:cs typeface="Times New Roman" panose="02020603050405020304" pitchFamily="18" charset="0"/>
              </a:rPr>
              <a:t>Formatting Page Numbers Using Section Divisions in MS Word</a:t>
            </a:r>
          </a:p>
        </p:txBody>
      </p:sp>
      <p:sp>
        <p:nvSpPr>
          <p:cNvPr id="9" name="TextBox 8">
            <a:extLst>
              <a:ext uri="{FF2B5EF4-FFF2-40B4-BE49-F238E27FC236}">
                <a16:creationId xmlns:a16="http://schemas.microsoft.com/office/drawing/2014/main" id="{C773311E-CBC7-18C5-D733-685CC593637C}"/>
              </a:ext>
            </a:extLst>
          </p:cNvPr>
          <p:cNvSpPr txBox="1"/>
          <p:nvPr/>
        </p:nvSpPr>
        <p:spPr>
          <a:xfrm>
            <a:off x="493143" y="865375"/>
            <a:ext cx="11205714" cy="923330"/>
          </a:xfrm>
          <a:prstGeom prst="rect">
            <a:avLst/>
          </a:prstGeom>
          <a:noFill/>
        </p:spPr>
        <p:txBody>
          <a:bodyPr wrap="square" rtlCol="0">
            <a:spAutoFit/>
          </a:bodyPr>
          <a:lstStyle/>
          <a:p>
            <a:pPr marL="0" indent="0" algn="ctr">
              <a:spcBef>
                <a:spcPts val="0"/>
              </a:spcBef>
              <a:buNone/>
            </a:pPr>
            <a:r>
              <a:rPr lang="en-US" sz="1800" b="1" dirty="0">
                <a:latin typeface="Times New Roman" panose="02020603050405020304" pitchFamily="18" charset="0"/>
                <a:cs typeface="Times New Roman" panose="02020603050405020304" pitchFamily="18" charset="0"/>
              </a:rPr>
              <a:t>To format your page numbers in Word, use </a:t>
            </a:r>
            <a:r>
              <a:rPr lang="en-US" sz="1800" b="1" u="sng" dirty="0">
                <a:latin typeface="Times New Roman" panose="02020603050405020304" pitchFamily="18" charset="0"/>
                <a:cs typeface="Times New Roman" panose="02020603050405020304" pitchFamily="18" charset="0"/>
              </a:rPr>
              <a:t>section breaks </a:t>
            </a:r>
            <a:r>
              <a:rPr lang="en-US" sz="1800" b="1" dirty="0">
                <a:latin typeface="Times New Roman" panose="02020603050405020304" pitchFamily="18" charset="0"/>
                <a:cs typeface="Times New Roman" panose="02020603050405020304" pitchFamily="18" charset="0"/>
              </a:rPr>
              <a:t>between the three types of page numbers (unpaginated, roman numeral, and Arabic numeral), and be sure to “</a:t>
            </a:r>
            <a:r>
              <a:rPr lang="en-US" sz="1800" b="1" u="sng" dirty="0">
                <a:latin typeface="Times New Roman" panose="02020603050405020304" pitchFamily="18" charset="0"/>
                <a:cs typeface="Times New Roman" panose="02020603050405020304" pitchFamily="18" charset="0"/>
              </a:rPr>
              <a:t>unlink to previous</a:t>
            </a:r>
            <a:r>
              <a:rPr lang="en-US" sz="1800" b="1" dirty="0">
                <a:latin typeface="Times New Roman" panose="02020603050405020304" pitchFamily="18" charset="0"/>
                <a:cs typeface="Times New Roman" panose="02020603050405020304" pitchFamily="18" charset="0"/>
              </a:rPr>
              <a:t>” for each section break. </a:t>
            </a:r>
          </a:p>
          <a:p>
            <a:endParaRPr lang="en-US" dirty="0"/>
          </a:p>
        </p:txBody>
      </p:sp>
      <p:pic>
        <p:nvPicPr>
          <p:cNvPr id="11" name="Picture 10">
            <a:extLst>
              <a:ext uri="{FF2B5EF4-FFF2-40B4-BE49-F238E27FC236}">
                <a16:creationId xmlns:a16="http://schemas.microsoft.com/office/drawing/2014/main" id="{0F371652-B986-2AA4-0DFC-FDF56B3FEFAA}"/>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7773913" y="1919963"/>
            <a:ext cx="3979485" cy="3675436"/>
          </a:xfrm>
          <a:prstGeom prst="rect">
            <a:avLst/>
          </a:prstGeom>
        </p:spPr>
      </p:pic>
      <p:sp>
        <p:nvSpPr>
          <p:cNvPr id="14" name="Arrow: Right 13">
            <a:extLst>
              <a:ext uri="{FF2B5EF4-FFF2-40B4-BE49-F238E27FC236}">
                <a16:creationId xmlns:a16="http://schemas.microsoft.com/office/drawing/2014/main" id="{B11935B1-0CF0-8C50-C3A5-AA1173C08474}"/>
              </a:ext>
            </a:extLst>
          </p:cNvPr>
          <p:cNvSpPr/>
          <p:nvPr/>
        </p:nvSpPr>
        <p:spPr>
          <a:xfrm rot="14049167" flipV="1">
            <a:off x="4810597" y="3537980"/>
            <a:ext cx="52644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Arrow: Right 15">
            <a:extLst>
              <a:ext uri="{FF2B5EF4-FFF2-40B4-BE49-F238E27FC236}">
                <a16:creationId xmlns:a16="http://schemas.microsoft.com/office/drawing/2014/main" id="{C1A60934-46E6-AC4B-60F8-048149BD6AAE}"/>
              </a:ext>
            </a:extLst>
          </p:cNvPr>
          <p:cNvSpPr/>
          <p:nvPr/>
        </p:nvSpPr>
        <p:spPr>
          <a:xfrm rot="5400000" flipV="1">
            <a:off x="9181991" y="1588844"/>
            <a:ext cx="304949" cy="213504"/>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Arrow: Right 16">
            <a:extLst>
              <a:ext uri="{FF2B5EF4-FFF2-40B4-BE49-F238E27FC236}">
                <a16:creationId xmlns:a16="http://schemas.microsoft.com/office/drawing/2014/main" id="{FB3CF955-7608-234D-4F4A-1FA785EB2E05}"/>
              </a:ext>
            </a:extLst>
          </p:cNvPr>
          <p:cNvSpPr/>
          <p:nvPr/>
        </p:nvSpPr>
        <p:spPr>
          <a:xfrm rot="10800000" flipV="1">
            <a:off x="10017086" y="3679275"/>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Arrow: Right 17">
            <a:extLst>
              <a:ext uri="{FF2B5EF4-FFF2-40B4-BE49-F238E27FC236}">
                <a16:creationId xmlns:a16="http://schemas.microsoft.com/office/drawing/2014/main" id="{51C801DF-AACF-CD2F-EFF2-8E3550ED2A01}"/>
              </a:ext>
            </a:extLst>
          </p:cNvPr>
          <p:cNvSpPr/>
          <p:nvPr/>
        </p:nvSpPr>
        <p:spPr>
          <a:xfrm rot="10800000" flipV="1">
            <a:off x="9441218" y="2135877"/>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9" name="Arrow: Right 18">
            <a:extLst>
              <a:ext uri="{FF2B5EF4-FFF2-40B4-BE49-F238E27FC236}">
                <a16:creationId xmlns:a16="http://schemas.microsoft.com/office/drawing/2014/main" id="{F56809F2-6A88-DFA0-9F36-1583E4F2BB99}"/>
              </a:ext>
            </a:extLst>
          </p:cNvPr>
          <p:cNvSpPr/>
          <p:nvPr/>
        </p:nvSpPr>
        <p:spPr>
          <a:xfrm rot="10800000" flipV="1">
            <a:off x="9346107" y="2313576"/>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1" name="Arrow: Right 20">
            <a:extLst>
              <a:ext uri="{FF2B5EF4-FFF2-40B4-BE49-F238E27FC236}">
                <a16:creationId xmlns:a16="http://schemas.microsoft.com/office/drawing/2014/main" id="{0E09AC64-8B77-3160-9201-1C4A845C4658}"/>
              </a:ext>
            </a:extLst>
          </p:cNvPr>
          <p:cNvSpPr/>
          <p:nvPr/>
        </p:nvSpPr>
        <p:spPr>
          <a:xfrm rot="10800000" flipV="1">
            <a:off x="6845932" y="6160465"/>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5" name="TextBox 24">
            <a:extLst>
              <a:ext uri="{FF2B5EF4-FFF2-40B4-BE49-F238E27FC236}">
                <a16:creationId xmlns:a16="http://schemas.microsoft.com/office/drawing/2014/main" id="{14C471B2-EA0C-38D5-9F79-BC3473026CC9}"/>
              </a:ext>
            </a:extLst>
          </p:cNvPr>
          <p:cNvSpPr txBox="1"/>
          <p:nvPr/>
        </p:nvSpPr>
        <p:spPr>
          <a:xfrm>
            <a:off x="7172250" y="6093133"/>
            <a:ext cx="2173857" cy="276999"/>
          </a:xfrm>
          <a:prstGeom prst="rect">
            <a:avLst/>
          </a:prstGeom>
          <a:noFill/>
        </p:spPr>
        <p:txBody>
          <a:bodyPr wrap="square" rtlCol="0">
            <a:spAutoFit/>
          </a:bodyPr>
          <a:lstStyle/>
          <a:p>
            <a:r>
              <a:rPr lang="en-US" sz="1200" dirty="0">
                <a:solidFill>
                  <a:srgbClr val="FF0000"/>
                </a:solidFill>
              </a:rPr>
              <a:t>Click here to open the footer</a:t>
            </a:r>
          </a:p>
        </p:txBody>
      </p:sp>
      <p:sp>
        <p:nvSpPr>
          <p:cNvPr id="26" name="TextBox 25">
            <a:extLst>
              <a:ext uri="{FF2B5EF4-FFF2-40B4-BE49-F238E27FC236}">
                <a16:creationId xmlns:a16="http://schemas.microsoft.com/office/drawing/2014/main" id="{13783504-05F6-61F7-C4BD-FDC99BF934B3}"/>
              </a:ext>
            </a:extLst>
          </p:cNvPr>
          <p:cNvSpPr txBox="1"/>
          <p:nvPr/>
        </p:nvSpPr>
        <p:spPr>
          <a:xfrm>
            <a:off x="5205950" y="3683112"/>
            <a:ext cx="1700393" cy="276999"/>
          </a:xfrm>
          <a:prstGeom prst="rect">
            <a:avLst/>
          </a:prstGeom>
          <a:noFill/>
        </p:spPr>
        <p:txBody>
          <a:bodyPr wrap="square" rtlCol="0">
            <a:spAutoFit/>
          </a:bodyPr>
          <a:lstStyle/>
          <a:p>
            <a:r>
              <a:rPr lang="en-US" sz="1200" dirty="0">
                <a:solidFill>
                  <a:srgbClr val="FF0000"/>
                </a:solidFill>
              </a:rPr>
              <a:t>DESELECT this option</a:t>
            </a:r>
          </a:p>
        </p:txBody>
      </p:sp>
      <p:sp>
        <p:nvSpPr>
          <p:cNvPr id="27" name="Arrow: Right 26">
            <a:extLst>
              <a:ext uri="{FF2B5EF4-FFF2-40B4-BE49-F238E27FC236}">
                <a16:creationId xmlns:a16="http://schemas.microsoft.com/office/drawing/2014/main" id="{8C480B24-32B6-9788-92CD-732508D2C7F8}"/>
              </a:ext>
            </a:extLst>
          </p:cNvPr>
          <p:cNvSpPr/>
          <p:nvPr/>
        </p:nvSpPr>
        <p:spPr>
          <a:xfrm rot="10800000" flipV="1">
            <a:off x="5787373" y="2757583"/>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Arrow: Right 28">
            <a:extLst>
              <a:ext uri="{FF2B5EF4-FFF2-40B4-BE49-F238E27FC236}">
                <a16:creationId xmlns:a16="http://schemas.microsoft.com/office/drawing/2014/main" id="{56390B07-C61F-4E46-DCA0-2E1F64103651}"/>
              </a:ext>
            </a:extLst>
          </p:cNvPr>
          <p:cNvSpPr/>
          <p:nvPr/>
        </p:nvSpPr>
        <p:spPr>
          <a:xfrm flipV="1">
            <a:off x="3340360" y="2179614"/>
            <a:ext cx="4178285" cy="9386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0" name="Arrow: Right 29">
            <a:extLst>
              <a:ext uri="{FF2B5EF4-FFF2-40B4-BE49-F238E27FC236}">
                <a16:creationId xmlns:a16="http://schemas.microsoft.com/office/drawing/2014/main" id="{93254F53-83A2-390C-8781-BCCEE6747D61}"/>
              </a:ext>
            </a:extLst>
          </p:cNvPr>
          <p:cNvSpPr/>
          <p:nvPr/>
        </p:nvSpPr>
        <p:spPr>
          <a:xfrm rot="2269324">
            <a:off x="3010125" y="4998655"/>
            <a:ext cx="2137040" cy="96589"/>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268987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76FFF2-D139-2B47-54E1-F26177514DD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7392838" y="969530"/>
            <a:ext cx="4330948" cy="2187738"/>
          </a:xfrm>
          <a:prstGeom prst="rect">
            <a:avLst/>
          </a:prstGeom>
        </p:spPr>
      </p:pic>
      <p:pic>
        <p:nvPicPr>
          <p:cNvPr id="14" name="Picture 13">
            <a:extLst>
              <a:ext uri="{FF2B5EF4-FFF2-40B4-BE49-F238E27FC236}">
                <a16:creationId xmlns:a16="http://schemas.microsoft.com/office/drawing/2014/main" id="{36E298DF-5BA4-B628-9B20-E7DB80F6404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4871505" y="1691390"/>
            <a:ext cx="1920836" cy="2380890"/>
          </a:xfrm>
          <a:prstGeom prst="rect">
            <a:avLst/>
          </a:prstGeom>
        </p:spPr>
      </p:pic>
      <p:pic>
        <p:nvPicPr>
          <p:cNvPr id="17" name="Picture 16">
            <a:extLst>
              <a:ext uri="{FF2B5EF4-FFF2-40B4-BE49-F238E27FC236}">
                <a16:creationId xmlns:a16="http://schemas.microsoft.com/office/drawing/2014/main" id="{3879686B-B432-A7FE-685C-8CB0676FA0EA}"/>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7208973" y="2723579"/>
            <a:ext cx="3918769" cy="3918761"/>
          </a:xfrm>
          <a:prstGeom prst="rect">
            <a:avLst/>
          </a:prstGeom>
        </p:spPr>
      </p:pic>
      <p:sp>
        <p:nvSpPr>
          <p:cNvPr id="2" name="Title 1">
            <a:extLst>
              <a:ext uri="{FF2B5EF4-FFF2-40B4-BE49-F238E27FC236}">
                <a16:creationId xmlns:a16="http://schemas.microsoft.com/office/drawing/2014/main" id="{61B7E752-2D3E-4467-8F8F-269BA4E8551A}"/>
              </a:ext>
            </a:extLst>
          </p:cNvPr>
          <p:cNvSpPr>
            <a:spLocks noGrp="1"/>
          </p:cNvSpPr>
          <p:nvPr>
            <p:ph type="title"/>
          </p:nvPr>
        </p:nvSpPr>
        <p:spPr>
          <a:xfrm>
            <a:off x="838200" y="327804"/>
            <a:ext cx="10515600" cy="406312"/>
          </a:xfrm>
        </p:spPr>
        <p:txBody>
          <a:bodyPr>
            <a:noAutofit/>
          </a:bodyPr>
          <a:lstStyle/>
          <a:p>
            <a:r>
              <a:rPr lang="en-US" sz="2000" dirty="0">
                <a:latin typeface="Times New Roman" panose="02020603050405020304" pitchFamily="18" charset="0"/>
                <a:cs typeface="Times New Roman" panose="02020603050405020304" pitchFamily="18" charset="0"/>
              </a:rPr>
              <a:t>Formatting Page Numbers Using Section Divisions in MS Word</a:t>
            </a:r>
          </a:p>
        </p:txBody>
      </p:sp>
      <p:sp>
        <p:nvSpPr>
          <p:cNvPr id="3" name="Content Placeholder 2">
            <a:extLst>
              <a:ext uri="{FF2B5EF4-FFF2-40B4-BE49-F238E27FC236}">
                <a16:creationId xmlns:a16="http://schemas.microsoft.com/office/drawing/2014/main" id="{4CE1C402-D8EE-42E1-86AD-6366CDFC0009}"/>
              </a:ext>
            </a:extLst>
          </p:cNvPr>
          <p:cNvSpPr>
            <a:spLocks noGrp="1"/>
          </p:cNvSpPr>
          <p:nvPr>
            <p:ph idx="1"/>
          </p:nvPr>
        </p:nvSpPr>
        <p:spPr>
          <a:xfrm>
            <a:off x="550673" y="1285336"/>
            <a:ext cx="3804735" cy="5572664"/>
          </a:xfrm>
        </p:spPr>
        <p:txBody>
          <a:bodyPr>
            <a:normAutofit fontScale="85000" lnSpcReduction="20000"/>
          </a:bodyPr>
          <a:lstStyle/>
          <a:p>
            <a:pPr lvl="1" indent="0">
              <a:buNone/>
            </a:pPr>
            <a:r>
              <a:rPr lang="en-US" dirty="0">
                <a:latin typeface="Times New Roman" panose="02020603050405020304" pitchFamily="18" charset="0"/>
                <a:cs typeface="Times New Roman" panose="02020603050405020304" pitchFamily="18" charset="0"/>
              </a:rPr>
              <a:t>4.     While you’re still in the Headers/Footers page on the first page of a new section, format the page numbers for both sections 2 (Roman numerals) and 3 (Arabic numerals). Remember, section 1 is unpaginated!</a:t>
            </a:r>
          </a:p>
          <a:p>
            <a:pPr lvl="2"/>
            <a:r>
              <a:rPr lang="en-US" dirty="0">
                <a:latin typeface="Times New Roman" panose="02020603050405020304" pitchFamily="18" charset="0"/>
                <a:cs typeface="Times New Roman" panose="02020603050405020304" pitchFamily="18" charset="0"/>
              </a:rPr>
              <a:t>Click on “Page Number,” “Bottom of Page,” and select “Plain Number 2” (with the number centered at the bottom of the page). </a:t>
            </a:r>
          </a:p>
          <a:p>
            <a:pPr lvl="2"/>
            <a:r>
              <a:rPr lang="en-US" dirty="0">
                <a:latin typeface="Times New Roman" panose="02020603050405020304" pitchFamily="18" charset="0"/>
                <a:cs typeface="Times New Roman" panose="02020603050405020304" pitchFamily="18" charset="0"/>
              </a:rPr>
              <a:t>Then, click on “Page Number,” “Page Number Format,” and select the number format for that section (lowercase Roman numerals or Arabic numerals, dep. on the section). </a:t>
            </a:r>
          </a:p>
          <a:p>
            <a:pPr lvl="2"/>
            <a:r>
              <a:rPr lang="en-US" dirty="0">
                <a:latin typeface="Times New Roman" panose="02020603050405020304" pitchFamily="18" charset="0"/>
                <a:cs typeface="Times New Roman" panose="02020603050405020304" pitchFamily="18" charset="0"/>
              </a:rPr>
              <a:t>In that same box, under “Page numbering,” select “Start at:” and choose the appropriate number. Reminder: for the Roman numerals, you will start at “ii,” and for the Arabic numerals, “1.”</a:t>
            </a:r>
          </a:p>
          <a:p>
            <a:pPr lvl="2"/>
            <a:r>
              <a:rPr lang="en-US" dirty="0">
                <a:latin typeface="Times New Roman" panose="02020603050405020304" pitchFamily="18" charset="0"/>
                <a:cs typeface="Times New Roman" panose="02020603050405020304" pitchFamily="18" charset="0"/>
              </a:rPr>
              <a:t>If need be, go back to section 1 (the unpaginated pages, and remove the page number there IF one showed up (if so, double-check that the sections are unlinked!). As long as the sections are UNLINKED from each other, this should not cause changes to the other sections’ page numbers. </a:t>
            </a:r>
          </a:p>
          <a:p>
            <a:pPr lvl="1"/>
            <a:endParaRPr lang="en-US" dirty="0"/>
          </a:p>
          <a:p>
            <a:endParaRPr lang="en-US" dirty="0"/>
          </a:p>
        </p:txBody>
      </p:sp>
      <p:sp>
        <p:nvSpPr>
          <p:cNvPr id="4" name="Arrow: Right 3">
            <a:extLst>
              <a:ext uri="{FF2B5EF4-FFF2-40B4-BE49-F238E27FC236}">
                <a16:creationId xmlns:a16="http://schemas.microsoft.com/office/drawing/2014/main" id="{AA2C5CF4-8896-4E80-E1EE-76BA103D306B}"/>
              </a:ext>
            </a:extLst>
          </p:cNvPr>
          <p:cNvSpPr/>
          <p:nvPr/>
        </p:nvSpPr>
        <p:spPr>
          <a:xfrm rot="10800000" flipV="1">
            <a:off x="8286186" y="1436718"/>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Arrow: Right 4">
            <a:extLst>
              <a:ext uri="{FF2B5EF4-FFF2-40B4-BE49-F238E27FC236}">
                <a16:creationId xmlns:a16="http://schemas.microsoft.com/office/drawing/2014/main" id="{713CC300-FD47-2CA5-FE5D-00532CF9EC14}"/>
              </a:ext>
            </a:extLst>
          </p:cNvPr>
          <p:cNvSpPr/>
          <p:nvPr/>
        </p:nvSpPr>
        <p:spPr>
          <a:xfrm rot="10800000" flipV="1">
            <a:off x="10514668" y="2529816"/>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Arrow: Right 7">
            <a:extLst>
              <a:ext uri="{FF2B5EF4-FFF2-40B4-BE49-F238E27FC236}">
                <a16:creationId xmlns:a16="http://schemas.microsoft.com/office/drawing/2014/main" id="{CA4918BB-2F00-B135-896C-0A0EB029E42B}"/>
              </a:ext>
            </a:extLst>
          </p:cNvPr>
          <p:cNvSpPr/>
          <p:nvPr/>
        </p:nvSpPr>
        <p:spPr>
          <a:xfrm rot="20782129" flipV="1">
            <a:off x="4097522" y="2118083"/>
            <a:ext cx="3788255" cy="45719"/>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Arrow: Right 9">
            <a:extLst>
              <a:ext uri="{FF2B5EF4-FFF2-40B4-BE49-F238E27FC236}">
                <a16:creationId xmlns:a16="http://schemas.microsoft.com/office/drawing/2014/main" id="{DE25FC5F-B037-C167-19DC-B6EAF3A69BB3}"/>
              </a:ext>
            </a:extLst>
          </p:cNvPr>
          <p:cNvSpPr/>
          <p:nvPr/>
        </p:nvSpPr>
        <p:spPr>
          <a:xfrm rot="10800000" flipV="1">
            <a:off x="10514667" y="3579761"/>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Arrow: Right 10">
            <a:extLst>
              <a:ext uri="{FF2B5EF4-FFF2-40B4-BE49-F238E27FC236}">
                <a16:creationId xmlns:a16="http://schemas.microsoft.com/office/drawing/2014/main" id="{77D3207C-61B9-BCF2-9C2C-2C86E1754CC0}"/>
              </a:ext>
            </a:extLst>
          </p:cNvPr>
          <p:cNvSpPr/>
          <p:nvPr/>
        </p:nvSpPr>
        <p:spPr>
          <a:xfrm rot="10800000" flipV="1">
            <a:off x="9507049" y="5480168"/>
            <a:ext cx="308627" cy="14233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Arrow: Right 14">
            <a:extLst>
              <a:ext uri="{FF2B5EF4-FFF2-40B4-BE49-F238E27FC236}">
                <a16:creationId xmlns:a16="http://schemas.microsoft.com/office/drawing/2014/main" id="{9F732759-34B3-7EB6-BD22-37B49CD552B8}"/>
              </a:ext>
            </a:extLst>
          </p:cNvPr>
          <p:cNvSpPr/>
          <p:nvPr/>
        </p:nvSpPr>
        <p:spPr>
          <a:xfrm rot="795357" flipV="1">
            <a:off x="4140187" y="3462144"/>
            <a:ext cx="987208" cy="76621"/>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Arrow: Right 17">
            <a:extLst>
              <a:ext uri="{FF2B5EF4-FFF2-40B4-BE49-F238E27FC236}">
                <a16:creationId xmlns:a16="http://schemas.microsoft.com/office/drawing/2014/main" id="{A6B4FCE3-FD9C-2B84-1336-FB0EE1475C38}"/>
              </a:ext>
            </a:extLst>
          </p:cNvPr>
          <p:cNvSpPr/>
          <p:nvPr/>
        </p:nvSpPr>
        <p:spPr>
          <a:xfrm rot="419740" flipV="1">
            <a:off x="3631933" y="4239191"/>
            <a:ext cx="4484380" cy="62164"/>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140466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7ED5-BC69-4B94-897C-1A61F59C6249}"/>
              </a:ext>
            </a:extLst>
          </p:cNvPr>
          <p:cNvSpPr>
            <a:spLocks noGrp="1"/>
          </p:cNvSpPr>
          <p:nvPr>
            <p:ph type="title"/>
          </p:nvPr>
        </p:nvSpPr>
        <p:spPr>
          <a:xfrm>
            <a:off x="1741946" y="481160"/>
            <a:ext cx="8708108" cy="804016"/>
          </a:xfrm>
        </p:spPr>
        <p:txBody>
          <a:bodyPr>
            <a:noAutofit/>
          </a:bodyPr>
          <a:lstStyle/>
          <a:p>
            <a:r>
              <a:rPr lang="en-US" sz="2500" dirty="0">
                <a:latin typeface="Times New Roman" panose="02020603050405020304" pitchFamily="18" charset="0"/>
                <a:cs typeface="Times New Roman" panose="02020603050405020304" pitchFamily="18" charset="0"/>
              </a:rPr>
              <a:t>Headings (for sections, subsections, etc.)</a:t>
            </a:r>
            <a:br>
              <a:rPr lang="en-US" sz="25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(see p. 17-19 and 40 of the </a:t>
            </a:r>
            <a:r>
              <a:rPr lang="en-US" sz="2000" i="1" dirty="0">
                <a:latin typeface="Times New Roman" panose="02020603050405020304" pitchFamily="18" charset="0"/>
                <a:cs typeface="Times New Roman" panose="02020603050405020304" pitchFamily="18" charset="0"/>
              </a:rPr>
              <a:t>Guide)</a:t>
            </a:r>
            <a:endParaRPr lang="en-US" sz="25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2841469-1FA2-4B45-84AD-9F87EF9E64DB}"/>
              </a:ext>
            </a:extLst>
          </p:cNvPr>
          <p:cNvSpPr>
            <a:spLocks noGrp="1"/>
          </p:cNvSpPr>
          <p:nvPr>
            <p:ph idx="1"/>
          </p:nvPr>
        </p:nvSpPr>
        <p:spPr>
          <a:xfrm>
            <a:off x="2231136" y="2248256"/>
            <a:ext cx="7729728" cy="3491772"/>
          </a:xfrm>
        </p:spPr>
        <p:txBody>
          <a:bodyPr>
            <a:normAutofit/>
          </a:bodyPr>
          <a:lstStyle/>
          <a:p>
            <a:r>
              <a:rPr lang="en-US" sz="1600" dirty="0">
                <a:latin typeface="Times New Roman" panose="02020603050405020304" pitchFamily="18" charset="0"/>
                <a:cs typeface="Times New Roman" panose="02020603050405020304" pitchFamily="18" charset="0"/>
              </a:rPr>
              <a:t>Spacing: you will use single-, double-, and triple-spaced text in your thesis. See examples in </a:t>
            </a:r>
            <a:r>
              <a:rPr lang="en-US" sz="1600" dirty="0">
                <a:solidFill>
                  <a:srgbClr val="FF0000"/>
                </a:solidFill>
                <a:latin typeface="Times New Roman" panose="02020603050405020304" pitchFamily="18" charset="0"/>
                <a:cs typeface="Times New Roman" panose="02020603050405020304" pitchFamily="18" charset="0"/>
              </a:rPr>
              <a:t>red</a:t>
            </a:r>
            <a:r>
              <a:rPr lang="en-US" sz="1600" dirty="0">
                <a:latin typeface="Times New Roman" panose="02020603050405020304" pitchFamily="18" charset="0"/>
                <a:cs typeface="Times New Roman" panose="02020603050405020304" pitchFamily="18" charset="0"/>
              </a:rPr>
              <a:t> on the following slides.  </a:t>
            </a:r>
          </a:p>
          <a:p>
            <a:pPr lvl="1"/>
            <a:r>
              <a:rPr lang="en-US" b="1" dirty="0">
                <a:latin typeface="Times New Roman" panose="02020603050405020304" pitchFamily="18" charset="0"/>
                <a:cs typeface="Times New Roman" panose="02020603050405020304" pitchFamily="18" charset="0"/>
              </a:rPr>
              <a:t>Single</a:t>
            </a:r>
            <a:r>
              <a:rPr lang="en-US" dirty="0">
                <a:latin typeface="Times New Roman" panose="02020603050405020304" pitchFamily="18" charset="0"/>
                <a:cs typeface="Times New Roman" panose="02020603050405020304" pitchFamily="18" charset="0"/>
              </a:rPr>
              <a:t> = no blank space between lines.</a:t>
            </a:r>
          </a:p>
          <a:p>
            <a:pPr marL="914400" lvl="2" indent="0">
              <a:buNone/>
            </a:pPr>
            <a:endParaRPr lang="en-US" dirty="0">
              <a:latin typeface="Times New Roman" panose="02020603050405020304" pitchFamily="18" charset="0"/>
              <a:cs typeface="Times New Roman" panose="02020603050405020304" pitchFamily="18" charset="0"/>
            </a:endParaRPr>
          </a:p>
          <a:p>
            <a:pPr marL="914400" lvl="2" indent="0">
              <a:buNone/>
            </a:pPr>
            <a:endParaRPr lang="en-US"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Double</a:t>
            </a:r>
            <a:r>
              <a:rPr lang="en-US" dirty="0">
                <a:latin typeface="Times New Roman" panose="02020603050405020304" pitchFamily="18" charset="0"/>
                <a:cs typeface="Times New Roman" panose="02020603050405020304" pitchFamily="18" charset="0"/>
              </a:rPr>
              <a:t> = one full blank line between lines of text.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Triple</a:t>
            </a:r>
            <a:r>
              <a:rPr lang="en-US" dirty="0">
                <a:latin typeface="Times New Roman" panose="02020603050405020304" pitchFamily="18" charset="0"/>
                <a:cs typeface="Times New Roman" panose="02020603050405020304" pitchFamily="18" charset="0"/>
              </a:rPr>
              <a:t> = two (and only two!) blank lines between lines of text. </a:t>
            </a:r>
          </a:p>
        </p:txBody>
      </p:sp>
      <p:cxnSp>
        <p:nvCxnSpPr>
          <p:cNvPr id="5" name="Straight Connector 4">
            <a:extLst>
              <a:ext uri="{FF2B5EF4-FFF2-40B4-BE49-F238E27FC236}">
                <a16:creationId xmlns:a16="http://schemas.microsoft.com/office/drawing/2014/main" id="{9EE8DAEE-8F95-40D4-A66F-8830738443DC}"/>
              </a:ext>
            </a:extLst>
          </p:cNvPr>
          <p:cNvCxnSpPr>
            <a:cxnSpLocks/>
          </p:cNvCxnSpPr>
          <p:nvPr/>
        </p:nvCxnSpPr>
        <p:spPr>
          <a:xfrm>
            <a:off x="6539948" y="3307107"/>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C5EBAA2-6599-4036-BF3E-F9CFC6DC646A}"/>
              </a:ext>
            </a:extLst>
          </p:cNvPr>
          <p:cNvCxnSpPr>
            <a:cxnSpLocks/>
          </p:cNvCxnSpPr>
          <p:nvPr/>
        </p:nvCxnSpPr>
        <p:spPr>
          <a:xfrm>
            <a:off x="7531123" y="4149531"/>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B060D8C-0409-41D8-8842-22C1CBCEFE9A}"/>
              </a:ext>
            </a:extLst>
          </p:cNvPr>
          <p:cNvCxnSpPr>
            <a:cxnSpLocks/>
          </p:cNvCxnSpPr>
          <p:nvPr/>
        </p:nvCxnSpPr>
        <p:spPr>
          <a:xfrm>
            <a:off x="6539948" y="2790962"/>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B9062AA-CEF2-4D67-B222-9498810336D8}"/>
              </a:ext>
            </a:extLst>
          </p:cNvPr>
          <p:cNvCxnSpPr>
            <a:cxnSpLocks/>
          </p:cNvCxnSpPr>
          <p:nvPr/>
        </p:nvCxnSpPr>
        <p:spPr>
          <a:xfrm>
            <a:off x="6539948" y="2949987"/>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B643CFF-59CC-4FA6-A9A0-E50C856A46C6}"/>
              </a:ext>
            </a:extLst>
          </p:cNvPr>
          <p:cNvCxnSpPr>
            <a:cxnSpLocks/>
          </p:cNvCxnSpPr>
          <p:nvPr/>
        </p:nvCxnSpPr>
        <p:spPr>
          <a:xfrm>
            <a:off x="6539948" y="3121577"/>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1DCF6BB-16AF-4A10-B0B5-1E4E8A7A99C0}"/>
              </a:ext>
            </a:extLst>
          </p:cNvPr>
          <p:cNvCxnSpPr>
            <a:cxnSpLocks/>
          </p:cNvCxnSpPr>
          <p:nvPr/>
        </p:nvCxnSpPr>
        <p:spPr>
          <a:xfrm>
            <a:off x="7531123" y="4328435"/>
            <a:ext cx="9276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58BAB-3952-483E-A61B-D35054A9FBA1}"/>
              </a:ext>
            </a:extLst>
          </p:cNvPr>
          <p:cNvCxnSpPr>
            <a:cxnSpLocks/>
          </p:cNvCxnSpPr>
          <p:nvPr/>
        </p:nvCxnSpPr>
        <p:spPr>
          <a:xfrm>
            <a:off x="7531123" y="3990506"/>
            <a:ext cx="9276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9BAA41F-1349-4941-8936-9C084843D529}"/>
              </a:ext>
            </a:extLst>
          </p:cNvPr>
          <p:cNvCxnSpPr>
            <a:cxnSpLocks/>
          </p:cNvCxnSpPr>
          <p:nvPr/>
        </p:nvCxnSpPr>
        <p:spPr>
          <a:xfrm>
            <a:off x="7531123" y="3851357"/>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E7F1A58-94F2-4EB1-8931-3521FB0FDF67}"/>
              </a:ext>
            </a:extLst>
          </p:cNvPr>
          <p:cNvCxnSpPr>
            <a:cxnSpLocks/>
          </p:cNvCxnSpPr>
          <p:nvPr/>
        </p:nvCxnSpPr>
        <p:spPr>
          <a:xfrm>
            <a:off x="8343640" y="5184660"/>
            <a:ext cx="9276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47D8378-5684-4816-92D3-57A454A36032}"/>
              </a:ext>
            </a:extLst>
          </p:cNvPr>
          <p:cNvCxnSpPr>
            <a:cxnSpLocks/>
          </p:cNvCxnSpPr>
          <p:nvPr/>
        </p:nvCxnSpPr>
        <p:spPr>
          <a:xfrm>
            <a:off x="8343640" y="5019008"/>
            <a:ext cx="9276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A429C9-F2EE-491F-A22B-2377D9C0E939}"/>
              </a:ext>
            </a:extLst>
          </p:cNvPr>
          <p:cNvCxnSpPr>
            <a:cxnSpLocks/>
          </p:cNvCxnSpPr>
          <p:nvPr/>
        </p:nvCxnSpPr>
        <p:spPr>
          <a:xfrm>
            <a:off x="8343640" y="4853357"/>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E2AF2E4-6D10-4EB4-8176-6F91F84A5A04}"/>
              </a:ext>
            </a:extLst>
          </p:cNvPr>
          <p:cNvCxnSpPr>
            <a:cxnSpLocks/>
          </p:cNvCxnSpPr>
          <p:nvPr/>
        </p:nvCxnSpPr>
        <p:spPr>
          <a:xfrm>
            <a:off x="8343640" y="5376817"/>
            <a:ext cx="92765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Arrow: Left 5">
            <a:extLst>
              <a:ext uri="{FF2B5EF4-FFF2-40B4-BE49-F238E27FC236}">
                <a16:creationId xmlns:a16="http://schemas.microsoft.com/office/drawing/2014/main" id="{8238A30D-2272-52D8-932E-E5581A3F942A}"/>
              </a:ext>
            </a:extLst>
          </p:cNvPr>
          <p:cNvSpPr/>
          <p:nvPr/>
        </p:nvSpPr>
        <p:spPr>
          <a:xfrm>
            <a:off x="9501175" y="4942808"/>
            <a:ext cx="459689"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Left 18">
            <a:extLst>
              <a:ext uri="{FF2B5EF4-FFF2-40B4-BE49-F238E27FC236}">
                <a16:creationId xmlns:a16="http://schemas.microsoft.com/office/drawing/2014/main" id="{787ABDFB-F49F-914F-A25E-DB1A3CD65AD2}"/>
              </a:ext>
            </a:extLst>
          </p:cNvPr>
          <p:cNvSpPr/>
          <p:nvPr/>
        </p:nvSpPr>
        <p:spPr>
          <a:xfrm>
            <a:off x="9501175" y="5108460"/>
            <a:ext cx="459689" cy="15239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Left 19">
            <a:extLst>
              <a:ext uri="{FF2B5EF4-FFF2-40B4-BE49-F238E27FC236}">
                <a16:creationId xmlns:a16="http://schemas.microsoft.com/office/drawing/2014/main" id="{C3AD0BFD-4058-C60A-D201-A8783C08FECA}"/>
              </a:ext>
            </a:extLst>
          </p:cNvPr>
          <p:cNvSpPr/>
          <p:nvPr/>
        </p:nvSpPr>
        <p:spPr>
          <a:xfrm>
            <a:off x="8577621" y="3914306"/>
            <a:ext cx="459689"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569909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343FDC25BABC41BD0D8AD8602A86CC" ma:contentTypeVersion="10" ma:contentTypeDescription="Create a new document." ma:contentTypeScope="" ma:versionID="a56b24b5bef1cf9a4b015a200d1c0f01">
  <xsd:schema xmlns:xsd="http://www.w3.org/2001/XMLSchema" xmlns:xs="http://www.w3.org/2001/XMLSchema" xmlns:p="http://schemas.microsoft.com/office/2006/metadata/properties" xmlns:ns3="61e6f243-1bfc-4a20-b40d-3ed2c9a8ff48" xmlns:ns4="2a4b9584-00c2-4b22-b959-ba451a0d5384" targetNamespace="http://schemas.microsoft.com/office/2006/metadata/properties" ma:root="true" ma:fieldsID="b0731c2952dc22352dc08a13f73312e4" ns3:_="" ns4:_="">
    <xsd:import namespace="61e6f243-1bfc-4a20-b40d-3ed2c9a8ff48"/>
    <xsd:import namespace="2a4b9584-00c2-4b22-b959-ba451a0d538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e6f243-1bfc-4a20-b40d-3ed2c9a8ff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4b9584-00c2-4b22-b959-ba451a0d538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1e6f243-1bfc-4a20-b40d-3ed2c9a8ff48" xsi:nil="true"/>
  </documentManagement>
</p:properties>
</file>

<file path=customXml/itemProps1.xml><?xml version="1.0" encoding="utf-8"?>
<ds:datastoreItem xmlns:ds="http://schemas.openxmlformats.org/officeDocument/2006/customXml" ds:itemID="{3C833E75-C3BC-4D0D-AA18-3201DA8193AC}">
  <ds:schemaRefs>
    <ds:schemaRef ds:uri="http://schemas.microsoft.com/sharepoint/v3/contenttype/forms"/>
  </ds:schemaRefs>
</ds:datastoreItem>
</file>

<file path=customXml/itemProps2.xml><?xml version="1.0" encoding="utf-8"?>
<ds:datastoreItem xmlns:ds="http://schemas.openxmlformats.org/officeDocument/2006/customXml" ds:itemID="{A7EFF537-5E00-4674-9E06-E737A5529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e6f243-1bfc-4a20-b40d-3ed2c9a8ff48"/>
    <ds:schemaRef ds:uri="2a4b9584-00c2-4b22-b959-ba451a0d53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BEDC93-14E8-40AD-8B06-3D68237FFD07}">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purl.org/dc/terms/"/>
    <ds:schemaRef ds:uri="http://www.w3.org/XML/1998/namespace"/>
    <ds:schemaRef ds:uri="61e6f243-1bfc-4a20-b40d-3ed2c9a8ff48"/>
    <ds:schemaRef ds:uri="2a4b9584-00c2-4b22-b959-ba451a0d5384"/>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Thesis Formatting Workshop Sp2023</Template>
  <TotalTime>353</TotalTime>
  <Words>1907</Words>
  <Application>Microsoft Office PowerPoint</Application>
  <PresentationFormat>Widescreen</PresentationFormat>
  <Paragraphs>96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Gill Sans MT</vt:lpstr>
      <vt:lpstr>Times New Roman</vt:lpstr>
      <vt:lpstr>Wingdings</vt:lpstr>
      <vt:lpstr>Parcel</vt:lpstr>
      <vt:lpstr>Honors Program Thesis Formatting Workshop March 14, 2024</vt:lpstr>
      <vt:lpstr>HP Thesis Formatting Guidelines:</vt:lpstr>
      <vt:lpstr>What style guidelines do I follow for my thesis?</vt:lpstr>
      <vt:lpstr>Formatting Basics (p. 14-31 of the Guide)</vt:lpstr>
      <vt:lpstr>Exercises: Set Up of Preliminary Pages</vt:lpstr>
      <vt:lpstr>Page Numbers (see p. 20, 23, and the Appendix of the Guide)</vt:lpstr>
      <vt:lpstr>Formatting Page Numbers Using Section Divisions in MS Word</vt:lpstr>
      <vt:lpstr>Formatting Page Numbers Using Section Divisions in MS Word</vt:lpstr>
      <vt:lpstr>Headings (for sections, subsections, etc.) (see p. 17-19 and 40 of the Guide)</vt:lpstr>
      <vt:lpstr>Getting Triple Spaces in Word (headings etc.):</vt:lpstr>
      <vt:lpstr>Getting Triple Spaces in Word (headings etc.):</vt:lpstr>
      <vt:lpstr>Other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Program Thesis Formatting Workshop November 14, 2023</dc:title>
  <dc:creator>Moore, Mary</dc:creator>
  <cp:lastModifiedBy>Beck, Al</cp:lastModifiedBy>
  <cp:revision>56</cp:revision>
  <cp:lastPrinted>2023-03-22T19:21:28Z</cp:lastPrinted>
  <dcterms:created xsi:type="dcterms:W3CDTF">2023-11-14T21:55:58Z</dcterms:created>
  <dcterms:modified xsi:type="dcterms:W3CDTF">2024-03-13T20:56:40Z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0x01010093343FDC25BABC41BD0D8AD8602A86CC</vt:lpwstr>
  </property>
</Properties>
</file>